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35"/>
  </p:notesMasterIdLst>
  <p:sldIdLst>
    <p:sldId id="256" r:id="rId5"/>
    <p:sldId id="267" r:id="rId6"/>
    <p:sldId id="271" r:id="rId7"/>
    <p:sldId id="277" r:id="rId8"/>
    <p:sldId id="281" r:id="rId9"/>
    <p:sldId id="282" r:id="rId10"/>
    <p:sldId id="299" r:id="rId11"/>
    <p:sldId id="298" r:id="rId12"/>
    <p:sldId id="300" r:id="rId13"/>
    <p:sldId id="294" r:id="rId14"/>
    <p:sldId id="283" r:id="rId15"/>
    <p:sldId id="266" r:id="rId16"/>
    <p:sldId id="284" r:id="rId17"/>
    <p:sldId id="285" r:id="rId18"/>
    <p:sldId id="288" r:id="rId19"/>
    <p:sldId id="304" r:id="rId20"/>
    <p:sldId id="289" r:id="rId21"/>
    <p:sldId id="305" r:id="rId22"/>
    <p:sldId id="306" r:id="rId23"/>
    <p:sldId id="307" r:id="rId24"/>
    <p:sldId id="308" r:id="rId25"/>
    <p:sldId id="309" r:id="rId26"/>
    <p:sldId id="290" r:id="rId27"/>
    <p:sldId id="311" r:id="rId28"/>
    <p:sldId id="310" r:id="rId29"/>
    <p:sldId id="291" r:id="rId30"/>
    <p:sldId id="312" r:id="rId31"/>
    <p:sldId id="292" r:id="rId32"/>
    <p:sldId id="313" r:id="rId33"/>
    <p:sldId id="293" r:id="rId3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1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cia Moore" initials="AM" lastIdx="1" clrIdx="0">
    <p:extLst>
      <p:ext uri="{19B8F6BF-5375-455C-9EA6-DF929625EA0E}">
        <p15:presenceInfo xmlns:p15="http://schemas.microsoft.com/office/powerpoint/2012/main" userId="3a5baf5ea54abad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A333"/>
    <a:srgbClr val="26485C"/>
    <a:srgbClr val="7EB238"/>
    <a:srgbClr val="647D33"/>
    <a:srgbClr val="7EA1C4"/>
    <a:srgbClr val="586D2D"/>
    <a:srgbClr val="A0C5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303" autoAdjust="0"/>
    <p:restoredTop sz="83754" autoAdjust="0"/>
  </p:normalViewPr>
  <p:slideViewPr>
    <p:cSldViewPr snapToGrid="0" snapToObjects="1">
      <p:cViewPr varScale="1">
        <p:scale>
          <a:sx n="92" d="100"/>
          <a:sy n="92" d="100"/>
        </p:scale>
        <p:origin x="1032" y="96"/>
      </p:cViewPr>
      <p:guideLst>
        <p:guide orient="horz" pos="2160"/>
        <p:guide pos="291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D917E0E-CBBD-4291-8D04-3570751D64EF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242D299-DD25-44BB-A2AB-99B1EDFE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655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39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00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162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656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1168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76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45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or off</a:t>
            </a:r>
            <a:r>
              <a:rPr lang="en-US" baseline="0" dirty="0"/>
              <a:t> campus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28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151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8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64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81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32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775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772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26485C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-10882" y="6662057"/>
            <a:ext cx="91548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Central Oregon Community College | 2600 N.W. College Way | Bend, Oregon 97703 | 541.383.7700 | cocc.edu </a:t>
            </a: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9E7B99-7C3F-4BC3-B7B8-7E1F8C620B24}" type="datetime1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86000"/>
            <a:ext cx="4038600" cy="3840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2286000"/>
            <a:ext cx="3929062" cy="3840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968" y="13589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1888" y="1358900"/>
            <a:ext cx="5014912" cy="47672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657475"/>
            <a:ext cx="3008313" cy="34686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101367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583" y="2267211"/>
            <a:ext cx="7258833" cy="3884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1" r:id="rId5"/>
    <p:sldLayoutId id="2147493462" r:id="rId6"/>
    <p:sldLayoutId id="214749346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i="0" kern="1200">
          <a:solidFill>
            <a:srgbClr val="26485C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cc.edu/policies/general-procedures-manual/nondiscrimination-sexual-harassment/title-ix-formal-investigation-decision-appeal.asp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www.cocc.edu/policies/general-procedures-manual/nondiscrimination-sexual-harassment/cocc-formal-investigation-decision-appeal.asp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cc.edu/policies/general-procedures-manual/nondiscrimination-sexual-harassment/title-ix-informal-investigation-decision-appeal.asp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cc.edu/policies/general-procedures-manual/nondiscrimination-sexual-harassment/cocc-informal-investigation-decision-appeal.aspx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372" y="4383164"/>
            <a:ext cx="7999255" cy="1786919"/>
          </a:xfrm>
        </p:spPr>
        <p:txBody>
          <a:bodyPr anchor="t">
            <a:normAutofit/>
          </a:bodyPr>
          <a:lstStyle/>
          <a:p>
            <a:r>
              <a:rPr lang="en-US" sz="3200" dirty="0">
                <a:latin typeface="Geometr415 Md BT" panose="020B0602020204020303" pitchFamily="34" charset="0"/>
              </a:rPr>
              <a:t>Sexual Harassment, Sexual Assault, Domestic and Dating Violence </a:t>
            </a:r>
            <a:br>
              <a:rPr lang="en-US" sz="3200" dirty="0">
                <a:latin typeface="Geometr415 Md BT" panose="020B0602020204020303" pitchFamily="34" charset="0"/>
              </a:rPr>
            </a:br>
            <a:r>
              <a:rPr lang="en-US" sz="3200" dirty="0">
                <a:latin typeface="Geometr415 Md BT" panose="020B0602020204020303" pitchFamily="34" charset="0"/>
              </a:rPr>
              <a:t>and Stalking: Investigator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7F6DF42D-FBD3-4489-BF92-03DBA55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51335" y="1830137"/>
            <a:ext cx="2917242" cy="23983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03B151-8D07-43CF-B657-C87BAA0F57D3}"/>
              </a:ext>
            </a:extLst>
          </p:cNvPr>
          <p:cNvSpPr txBox="1"/>
          <p:nvPr/>
        </p:nvSpPr>
        <p:spPr>
          <a:xfrm rot="40170">
            <a:off x="3248025" y="2010805"/>
            <a:ext cx="25175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6485C"/>
                </a:solidFill>
                <a:latin typeface="Hollaboi FREE" pitchFamily="2" charset="0"/>
              </a:rPr>
              <a:t>Tell </a:t>
            </a:r>
          </a:p>
          <a:p>
            <a:pPr algn="ctr"/>
            <a:r>
              <a:rPr lang="en-US" sz="4400" b="1" dirty="0">
                <a:solidFill>
                  <a:srgbClr val="26485C"/>
                </a:solidFill>
                <a:latin typeface="Hollaboi FREE" pitchFamily="2" charset="0"/>
              </a:rPr>
              <a:t>Someone</a:t>
            </a:r>
          </a:p>
        </p:txBody>
      </p:sp>
    </p:spTree>
    <p:extLst>
      <p:ext uri="{BB962C8B-B14F-4D97-AF65-F5344CB8AC3E}">
        <p14:creationId xmlns:p14="http://schemas.microsoft.com/office/powerpoint/2010/main" val="3934260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270212" y="2718957"/>
            <a:ext cx="65506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As a reminder . . . 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federal and state law and COCC policy prohibiting sexual harassment, sexual assault, dating violence, domestic violence and stalking on college campuses.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2334768"/>
            <a:ext cx="2051202" cy="2051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7942" y="2720949"/>
            <a:ext cx="5853558" cy="1640205"/>
          </a:xfrm>
        </p:spPr>
        <p:txBody>
          <a:bodyPr anchor="t">
            <a:noAutofit/>
          </a:bodyPr>
          <a:lstStyle/>
          <a:p>
            <a:pPr algn="l"/>
            <a:r>
              <a:rPr lang="en-US" dirty="0">
                <a:latin typeface="Geometr415 Md BT" panose="020B0602020204020303" pitchFamily="34" charset="0"/>
              </a:rPr>
              <a:t>TELL SOMEONE:</a:t>
            </a:r>
            <a:br>
              <a:rPr lang="en-US" dirty="0">
                <a:latin typeface="Geometr415 Md BT" panose="020B0602020204020303" pitchFamily="34" charset="0"/>
              </a:rPr>
            </a:br>
            <a:r>
              <a:rPr lang="en-US" dirty="0">
                <a:latin typeface="Geometr415 Md BT" panose="020B0602020204020303" pitchFamily="34" charset="0"/>
              </a:rPr>
              <a:t>REPORTING TITLE IX</a:t>
            </a:r>
          </a:p>
        </p:txBody>
      </p:sp>
    </p:spTree>
    <p:extLst>
      <p:ext uri="{BB962C8B-B14F-4D97-AF65-F5344CB8AC3E}">
        <p14:creationId xmlns:p14="http://schemas.microsoft.com/office/powerpoint/2010/main" val="1822047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2334768"/>
            <a:ext cx="2051202" cy="20512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500782" y="2156580"/>
            <a:ext cx="65506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Tell Someone</a:t>
            </a:r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Title IX Coordinator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Office of Student Life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Campus Safety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Human 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College Incident Report</a:t>
            </a:r>
          </a:p>
          <a:p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EF39AE4-7AC9-45C7-983A-DAC4B5628FBE}"/>
              </a:ext>
            </a:extLst>
          </p:cNvPr>
          <p:cNvGrpSpPr/>
          <p:nvPr/>
        </p:nvGrpSpPr>
        <p:grpSpPr>
          <a:xfrm>
            <a:off x="3008918" y="4505739"/>
            <a:ext cx="318052" cy="251791"/>
            <a:chOff x="3213454" y="4505739"/>
            <a:chExt cx="318052" cy="251791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5F48951-8775-480F-8D9C-4A985148C4BF}"/>
                </a:ext>
              </a:extLst>
            </p:cNvPr>
            <p:cNvCxnSpPr/>
            <p:nvPr/>
          </p:nvCxnSpPr>
          <p:spPr>
            <a:xfrm>
              <a:off x="3213454" y="4750232"/>
              <a:ext cx="318052" cy="0"/>
            </a:xfrm>
            <a:prstGeom prst="straightConnector1">
              <a:avLst/>
            </a:prstGeom>
            <a:ln>
              <a:solidFill>
                <a:srgbClr val="26485C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7076B2E-D789-4EBC-9222-B012FEF39B59}"/>
                </a:ext>
              </a:extLst>
            </p:cNvPr>
            <p:cNvCxnSpPr>
              <a:cxnSpLocks/>
            </p:cNvCxnSpPr>
            <p:nvPr/>
          </p:nvCxnSpPr>
          <p:spPr>
            <a:xfrm>
              <a:off x="3220278" y="4505739"/>
              <a:ext cx="0" cy="251791"/>
            </a:xfrm>
            <a:prstGeom prst="line">
              <a:avLst/>
            </a:prstGeom>
            <a:ln w="38100">
              <a:solidFill>
                <a:srgbClr val="26485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6FB5E61-146A-4300-8196-B7BEE94B9016}"/>
              </a:ext>
            </a:extLst>
          </p:cNvPr>
          <p:cNvSpPr txBox="1"/>
          <p:nvPr/>
        </p:nvSpPr>
        <p:spPr>
          <a:xfrm>
            <a:off x="3288612" y="4554534"/>
            <a:ext cx="103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cocc.edu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9131F5B-7E77-4748-9656-FB9167C07188}"/>
              </a:ext>
            </a:extLst>
          </p:cNvPr>
          <p:cNvCxnSpPr/>
          <p:nvPr/>
        </p:nvCxnSpPr>
        <p:spPr>
          <a:xfrm>
            <a:off x="4232129" y="4757530"/>
            <a:ext cx="318052" cy="0"/>
          </a:xfrm>
          <a:prstGeom prst="straightConnector1">
            <a:avLst/>
          </a:prstGeom>
          <a:ln>
            <a:solidFill>
              <a:srgbClr val="26485C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8F90A7A-B9B0-408F-B388-23018D4E73C1}"/>
              </a:ext>
            </a:extLst>
          </p:cNvPr>
          <p:cNvSpPr txBox="1"/>
          <p:nvPr/>
        </p:nvSpPr>
        <p:spPr>
          <a:xfrm>
            <a:off x="4499381" y="4568484"/>
            <a:ext cx="103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Services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1B2DF70-5AB7-4EF6-A1AF-787DE5EE50C8}"/>
              </a:ext>
            </a:extLst>
          </p:cNvPr>
          <p:cNvCxnSpPr/>
          <p:nvPr/>
        </p:nvCxnSpPr>
        <p:spPr>
          <a:xfrm>
            <a:off x="5407082" y="4749328"/>
            <a:ext cx="318052" cy="0"/>
          </a:xfrm>
          <a:prstGeom prst="straightConnector1">
            <a:avLst/>
          </a:prstGeom>
          <a:ln>
            <a:solidFill>
              <a:srgbClr val="26485C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A40040A-3F44-44A9-B5B7-9E9D066372D8}"/>
              </a:ext>
            </a:extLst>
          </p:cNvPr>
          <p:cNvSpPr txBox="1"/>
          <p:nvPr/>
        </p:nvSpPr>
        <p:spPr>
          <a:xfrm>
            <a:off x="5674334" y="4560282"/>
            <a:ext cx="1308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Student Life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256C829-1717-4CCD-87EE-72F31AB1E00E}"/>
              </a:ext>
            </a:extLst>
          </p:cNvPr>
          <p:cNvCxnSpPr/>
          <p:nvPr/>
        </p:nvCxnSpPr>
        <p:spPr>
          <a:xfrm>
            <a:off x="6913357" y="4740438"/>
            <a:ext cx="318052" cy="0"/>
          </a:xfrm>
          <a:prstGeom prst="straightConnector1">
            <a:avLst/>
          </a:prstGeom>
          <a:ln>
            <a:solidFill>
              <a:srgbClr val="26485C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17183A6-E2C4-4F30-B4B0-AA13924B08E2}"/>
              </a:ext>
            </a:extLst>
          </p:cNvPr>
          <p:cNvSpPr txBox="1"/>
          <p:nvPr/>
        </p:nvSpPr>
        <p:spPr>
          <a:xfrm>
            <a:off x="7180608" y="4551392"/>
            <a:ext cx="167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Incident Report</a:t>
            </a:r>
          </a:p>
        </p:txBody>
      </p:sp>
    </p:spTree>
    <p:extLst>
      <p:ext uri="{BB962C8B-B14F-4D97-AF65-F5344CB8AC3E}">
        <p14:creationId xmlns:p14="http://schemas.microsoft.com/office/powerpoint/2010/main" val="379029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2334768"/>
            <a:ext cx="2051202" cy="20512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500782" y="2154598"/>
            <a:ext cx="65506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COCC’s Title IX Coordinator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Resource for the reporting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Investigation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Confidentiality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Local and national 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Coordination of process</a:t>
            </a:r>
          </a:p>
          <a:p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1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888678" y="2404870"/>
            <a:ext cx="2048256" cy="20482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3725" y="2720949"/>
            <a:ext cx="5853558" cy="1640205"/>
          </a:xfrm>
        </p:spPr>
        <p:txBody>
          <a:bodyPr anchor="t">
            <a:noAutofit/>
          </a:bodyPr>
          <a:lstStyle/>
          <a:p>
            <a:pPr algn="l"/>
            <a:r>
              <a:rPr lang="en-US" dirty="0">
                <a:latin typeface="Geometr415 Md BT" panose="020B0602020204020303" pitchFamily="34" charset="0"/>
              </a:rPr>
              <a:t>INVESTIGATION</a:t>
            </a:r>
            <a:br>
              <a:rPr lang="en-US" dirty="0">
                <a:latin typeface="Geometr415 Md BT" panose="020B0602020204020303" pitchFamily="34" charset="0"/>
              </a:rPr>
            </a:br>
            <a:r>
              <a:rPr lang="en-US" dirty="0">
                <a:latin typeface="Geometr415 Md BT" panose="020B0602020204020303" pitchFamily="34" charset="0"/>
              </a:rPr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2303559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400217"/>
            <a:ext cx="61992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Geometr415 Md BT" panose="020B0602020204020303" pitchFamily="34" charset="0"/>
              </a:rPr>
              <a:t>Confidentiality</a:t>
            </a:r>
            <a:r>
              <a:rPr lang="en-US" sz="2400" dirty="0"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Directed by the reporting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May limit the College’s ability to respond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Geometr415 Lt BT" panose="020B0502020204020303" pitchFamily="34" charset="0"/>
            </a:endParaRPr>
          </a:p>
          <a:p>
            <a:r>
              <a:rPr lang="en-US" sz="2400" b="1" dirty="0">
                <a:latin typeface="Geometr415 Md BT" panose="020B0602020204020303" pitchFamily="34" charset="0"/>
              </a:rPr>
              <a:t>Investigation Options</a:t>
            </a:r>
            <a:endParaRPr lang="en-US" sz="2400" dirty="0"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Informal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Formal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Geometr415 Lt BT" panose="020B0502020204020303" pitchFamily="34" charset="0"/>
            </a:endParaRPr>
          </a:p>
          <a:p>
            <a:r>
              <a:rPr lang="en-US" sz="2400" b="1" dirty="0">
                <a:latin typeface="Geometr415 Md BT" panose="020B0602020204020303" pitchFamily="34" charset="0"/>
              </a:rPr>
              <a:t>Non-Retaliation</a:t>
            </a:r>
            <a:endParaRPr lang="en-US" sz="2400" dirty="0">
              <a:latin typeface="Geometr415 Lt BT" panose="020B0502020204020303" pitchFamily="34" charset="0"/>
            </a:endParaRPr>
          </a:p>
          <a:p>
            <a:r>
              <a:rPr lang="en-US" sz="2400" i="1" dirty="0">
                <a:solidFill>
                  <a:srgbClr val="212121"/>
                </a:solidFill>
                <a:latin typeface="Geometr415 Lt BT" panose="020B0502020204020303" pitchFamily="34" charset="0"/>
              </a:rPr>
              <a:t>Neither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 party may engage in activities considered to be retaliatory, including in person, through social media, or through a third party.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80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1877698" y="1769401"/>
            <a:ext cx="18968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Geometr415 Md BT" panose="020B0602020204020303" pitchFamily="34" charset="0"/>
              </a:rPr>
              <a:t>T9 Coordinator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AF09FCA-C9B3-4DEC-AE12-78818B1B2EBC}"/>
              </a:ext>
            </a:extLst>
          </p:cNvPr>
          <p:cNvSpPr/>
          <p:nvPr/>
        </p:nvSpPr>
        <p:spPr>
          <a:xfrm>
            <a:off x="6317863" y="1539134"/>
            <a:ext cx="2261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Geometr415 Md BT" panose="020B0602020204020303" pitchFamily="34" charset="0"/>
              </a:rPr>
              <a:t>Decision Maker/Hearings Officer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F00950-12F5-4B7C-ABA3-7B878E0C29FB}"/>
              </a:ext>
            </a:extLst>
          </p:cNvPr>
          <p:cNvSpPr/>
          <p:nvPr/>
        </p:nvSpPr>
        <p:spPr>
          <a:xfrm>
            <a:off x="4117566" y="1905928"/>
            <a:ext cx="1896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Geometr415 Md BT" panose="020B0602020204020303" pitchFamily="34" charset="0"/>
              </a:rPr>
              <a:t>Investigator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FE5C3AF-2547-4451-893B-041EE28C1CF8}"/>
              </a:ext>
            </a:extLst>
          </p:cNvPr>
          <p:cNvCxnSpPr>
            <a:stCxn id="5" idx="2"/>
          </p:cNvCxnSpPr>
          <p:nvPr/>
        </p:nvCxnSpPr>
        <p:spPr>
          <a:xfrm flipH="1">
            <a:off x="2826138" y="2600398"/>
            <a:ext cx="1" cy="494960"/>
          </a:xfrm>
          <a:prstGeom prst="straightConnector1">
            <a:avLst/>
          </a:prstGeom>
          <a:ln w="57150">
            <a:solidFill>
              <a:srgbClr val="73A33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ED867AA-8845-45AA-B7F5-2709CA215E2D}"/>
              </a:ext>
            </a:extLst>
          </p:cNvPr>
          <p:cNvCxnSpPr/>
          <p:nvPr/>
        </p:nvCxnSpPr>
        <p:spPr>
          <a:xfrm flipH="1">
            <a:off x="7448593" y="2715591"/>
            <a:ext cx="1" cy="494960"/>
          </a:xfrm>
          <a:prstGeom prst="straightConnector1">
            <a:avLst/>
          </a:prstGeom>
          <a:ln w="57150">
            <a:solidFill>
              <a:srgbClr val="73A33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51F9A56-9CD3-4D7E-BC06-928537033CB8}"/>
              </a:ext>
            </a:extLst>
          </p:cNvPr>
          <p:cNvCxnSpPr/>
          <p:nvPr/>
        </p:nvCxnSpPr>
        <p:spPr>
          <a:xfrm flipH="1">
            <a:off x="5091926" y="2367593"/>
            <a:ext cx="1" cy="494960"/>
          </a:xfrm>
          <a:prstGeom prst="straightConnector1">
            <a:avLst/>
          </a:prstGeom>
          <a:ln w="57150">
            <a:solidFill>
              <a:srgbClr val="73A33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7BB3EB3-BB4D-46ED-A1AA-98A84A1E7485}"/>
              </a:ext>
            </a:extLst>
          </p:cNvPr>
          <p:cNvSpPr/>
          <p:nvPr/>
        </p:nvSpPr>
        <p:spPr>
          <a:xfrm>
            <a:off x="1888583" y="3117262"/>
            <a:ext cx="18968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Geometr415 Md BT" panose="020B0602020204020303" pitchFamily="34" charset="0"/>
              </a:rPr>
              <a:t>Receives Complaints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082C59-06BF-4403-A21E-C0596A1C236B}"/>
              </a:ext>
            </a:extLst>
          </p:cNvPr>
          <p:cNvSpPr/>
          <p:nvPr/>
        </p:nvSpPr>
        <p:spPr>
          <a:xfrm>
            <a:off x="6328749" y="3223034"/>
            <a:ext cx="2261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Geometr415 Md BT" panose="020B0602020204020303" pitchFamily="34" charset="0"/>
              </a:rPr>
              <a:t>Review Report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2B0E8E-FD2E-404F-810F-23F8762DE064}"/>
              </a:ext>
            </a:extLst>
          </p:cNvPr>
          <p:cNvSpPr/>
          <p:nvPr/>
        </p:nvSpPr>
        <p:spPr>
          <a:xfrm>
            <a:off x="4150223" y="2873439"/>
            <a:ext cx="1896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Geometr415 Md BT" panose="020B0602020204020303" pitchFamily="34" charset="0"/>
              </a:rPr>
              <a:t>Interviews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E166BEE-66A6-4393-9604-E3B2423A138B}"/>
              </a:ext>
            </a:extLst>
          </p:cNvPr>
          <p:cNvCxnSpPr/>
          <p:nvPr/>
        </p:nvCxnSpPr>
        <p:spPr>
          <a:xfrm flipH="1">
            <a:off x="2826138" y="3970444"/>
            <a:ext cx="1" cy="494960"/>
          </a:xfrm>
          <a:prstGeom prst="straightConnector1">
            <a:avLst/>
          </a:prstGeom>
          <a:ln w="57150">
            <a:solidFill>
              <a:srgbClr val="73A33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C44046F-415F-414A-9C51-99C506022FEF}"/>
              </a:ext>
            </a:extLst>
          </p:cNvPr>
          <p:cNvCxnSpPr/>
          <p:nvPr/>
        </p:nvCxnSpPr>
        <p:spPr>
          <a:xfrm flipH="1">
            <a:off x="7448593" y="3703996"/>
            <a:ext cx="1" cy="494960"/>
          </a:xfrm>
          <a:prstGeom prst="straightConnector1">
            <a:avLst/>
          </a:prstGeom>
          <a:ln w="57150">
            <a:solidFill>
              <a:srgbClr val="73A33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6C2BAC4-419B-495B-99CC-67F53B1A3796}"/>
              </a:ext>
            </a:extLst>
          </p:cNvPr>
          <p:cNvCxnSpPr/>
          <p:nvPr/>
        </p:nvCxnSpPr>
        <p:spPr>
          <a:xfrm flipH="1">
            <a:off x="5085188" y="3334201"/>
            <a:ext cx="1" cy="494960"/>
          </a:xfrm>
          <a:prstGeom prst="straightConnector1">
            <a:avLst/>
          </a:prstGeom>
          <a:ln w="57150">
            <a:solidFill>
              <a:srgbClr val="73A33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2E7F3C68-2BAA-4201-9C68-83A6A2D65712}"/>
              </a:ext>
            </a:extLst>
          </p:cNvPr>
          <p:cNvSpPr/>
          <p:nvPr/>
        </p:nvSpPr>
        <p:spPr>
          <a:xfrm>
            <a:off x="1888583" y="4519966"/>
            <a:ext cx="18968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Geometr415 Md BT" panose="020B0602020204020303" pitchFamily="34" charset="0"/>
              </a:rPr>
              <a:t>Process Counseling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7857FD1-C59D-4C28-A0EC-8A2FD9D1F1DA}"/>
              </a:ext>
            </a:extLst>
          </p:cNvPr>
          <p:cNvSpPr/>
          <p:nvPr/>
        </p:nvSpPr>
        <p:spPr>
          <a:xfrm>
            <a:off x="6328748" y="4253087"/>
            <a:ext cx="2261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Geometr415 Md BT" panose="020B0602020204020303" pitchFamily="34" charset="0"/>
              </a:rPr>
              <a:t>Findings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2E267D-C216-490E-A768-563F53F28ED8}"/>
              </a:ext>
            </a:extLst>
          </p:cNvPr>
          <p:cNvSpPr/>
          <p:nvPr/>
        </p:nvSpPr>
        <p:spPr>
          <a:xfrm>
            <a:off x="4143485" y="3869040"/>
            <a:ext cx="1896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Geometr415 Md BT" panose="020B0602020204020303" pitchFamily="34" charset="0"/>
              </a:rPr>
              <a:t>Write Report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308C88F-BEE3-4900-9558-8E55106A4E2F}"/>
              </a:ext>
            </a:extLst>
          </p:cNvPr>
          <p:cNvCxnSpPr/>
          <p:nvPr/>
        </p:nvCxnSpPr>
        <p:spPr>
          <a:xfrm flipH="1">
            <a:off x="7448594" y="4726875"/>
            <a:ext cx="1" cy="494960"/>
          </a:xfrm>
          <a:prstGeom prst="straightConnector1">
            <a:avLst/>
          </a:prstGeom>
          <a:ln w="57150">
            <a:solidFill>
              <a:srgbClr val="73A333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A514DF2-57A0-4E54-9013-1C16E5D4AD60}"/>
              </a:ext>
            </a:extLst>
          </p:cNvPr>
          <p:cNvSpPr/>
          <p:nvPr/>
        </p:nvSpPr>
        <p:spPr>
          <a:xfrm>
            <a:off x="6328749" y="5275966"/>
            <a:ext cx="2261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Geometr415 Md BT" panose="020B0602020204020303" pitchFamily="34" charset="0"/>
              </a:rPr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777423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1978433" y="1782395"/>
            <a:ext cx="619927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dirty="0">
                <a:latin typeface="Geometr415 Md BT" panose="020B0602020204020303" pitchFamily="34" charset="0"/>
              </a:rPr>
              <a:t>Pre-Investigation Terminology</a:t>
            </a:r>
            <a:endParaRPr lang="en-US" sz="2400" dirty="0">
              <a:latin typeface="Geometr415 Md BT" panose="020B0602020204020303" pitchFamily="34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Title IX threshold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Amnesty clause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Standard of evidence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Presumption of innocence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Consolidation of complaints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Md BT" panose="020B0602020204020303" pitchFamily="34" charset="0"/>
              </a:rPr>
              <a:t>Supporting parties</a:t>
            </a:r>
            <a:endParaRPr lang="en-US" sz="2400" dirty="0">
              <a:latin typeface="Geometr415 Lt BT" panose="020B05020202040203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10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D0645C5-7EAA-4E45-8C53-9648BB9B1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630781"/>
              </p:ext>
            </p:extLst>
          </p:nvPr>
        </p:nvGraphicFramePr>
        <p:xfrm>
          <a:off x="2054633" y="1252159"/>
          <a:ext cx="6615983" cy="49813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9925">
                  <a:extLst>
                    <a:ext uri="{9D8B030D-6E8A-4147-A177-3AD203B41FA5}">
                      <a16:colId xmlns:a16="http://schemas.microsoft.com/office/drawing/2014/main" val="3911131325"/>
                    </a:ext>
                  </a:extLst>
                </a:gridCol>
                <a:gridCol w="2220686">
                  <a:extLst>
                    <a:ext uri="{9D8B030D-6E8A-4147-A177-3AD203B41FA5}">
                      <a16:colId xmlns:a16="http://schemas.microsoft.com/office/drawing/2014/main" val="3141607214"/>
                    </a:ext>
                  </a:extLst>
                </a:gridCol>
                <a:gridCol w="2155372">
                  <a:extLst>
                    <a:ext uri="{9D8B030D-6E8A-4147-A177-3AD203B41FA5}">
                      <a16:colId xmlns:a16="http://schemas.microsoft.com/office/drawing/2014/main" val="3450485454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+mj-lt"/>
                        </a:rPr>
                        <a:t>Formal Investigation Process Overview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85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617521"/>
                  </a:ext>
                </a:extLst>
              </a:tr>
              <a:tr h="363583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8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j-lt"/>
                        </a:rPr>
                        <a:t>Title IX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8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j-lt"/>
                        </a:rPr>
                        <a:t>Oregon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8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589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j-lt"/>
                        </a:rPr>
                        <a:t>Communication to respondent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j-lt"/>
                        </a:rPr>
                        <a:t>Yes (detailed)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</a:rPr>
                        <a:t>Yes (limited)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14130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j-lt"/>
                        </a:rPr>
                        <a:t>Investigator appointed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j-lt"/>
                        </a:rPr>
                        <a:t>Yes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</a:rPr>
                        <a:t>Yes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3300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j-lt"/>
                        </a:rPr>
                        <a:t>Supporting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j-lt"/>
                        </a:rPr>
                        <a:t>Advisor of Choice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j-lt"/>
                        </a:rPr>
                        <a:t>Support Person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060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j-lt"/>
                        </a:rPr>
                        <a:t>Interviews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j-lt"/>
                        </a:rPr>
                        <a:t>Reporting Party, Respondent, Witnesses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j-lt"/>
                        </a:rPr>
                        <a:t>Reporting Party, Respondent, Witnesses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025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j-lt"/>
                        </a:rPr>
                        <a:t>Collect and document evidence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</a:rPr>
                        <a:t>Yes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</a:rPr>
                        <a:t>Yes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5873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j-lt"/>
                        </a:rPr>
                        <a:t>Write 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</a:rPr>
                        <a:t>Yes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</a:rPr>
                        <a:t>Yes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7212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j-lt"/>
                        </a:rPr>
                        <a:t>Report sent 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j-lt"/>
                        </a:rPr>
                        <a:t>Title IX Coordinator, Reporting Party, Respondent, Advisor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j-lt"/>
                        </a:rPr>
                        <a:t>Title IX Coordinator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5350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j-lt"/>
                        </a:rPr>
                        <a:t>Contest factual 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j-lt"/>
                        </a:rPr>
                        <a:t>Yes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j-lt"/>
                        </a:rPr>
                        <a:t>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8936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91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63490" y="1833691"/>
            <a:ext cx="6199270" cy="3190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dirty="0">
                <a:latin typeface="+mj-lt"/>
              </a:rPr>
              <a:t>Formal Investigation: Communication to Respondent and Investigation Report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Title IX: </a:t>
            </a:r>
            <a:r>
              <a:rPr lang="en-US" sz="2400" dirty="0">
                <a:latin typeface="+mj-lt"/>
                <a:hlinkClick r:id="rId3"/>
              </a:rPr>
              <a:t>N-2-11</a:t>
            </a:r>
            <a:endParaRPr lang="en-US" sz="2400" dirty="0">
              <a:latin typeface="+mj-lt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COCC: </a:t>
            </a:r>
            <a:r>
              <a:rPr lang="en-US" sz="2400" dirty="0">
                <a:latin typeface="+mj-lt"/>
                <a:hlinkClick r:id="rId4"/>
              </a:rPr>
              <a:t>N-3-10</a:t>
            </a:r>
            <a:endParaRPr lang="en-US" sz="2400" dirty="0">
              <a:latin typeface="+mj-lt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Bottom line: </a:t>
            </a:r>
          </a:p>
          <a:p>
            <a:pPr marL="800100" lvl="1" indent="-342900"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en-US" sz="2400" dirty="0">
                <a:latin typeface="+mj-lt"/>
              </a:rPr>
              <a:t>Investigation: Follow the process</a:t>
            </a:r>
          </a:p>
          <a:p>
            <a:pPr marL="800100" lvl="1" indent="-342900"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en-US" sz="2400" dirty="0">
                <a:latin typeface="+mj-lt"/>
              </a:rPr>
              <a:t>Report: Just the facts.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9ABC5B-75AC-4017-8C4D-D011E461FE01}"/>
              </a:ext>
            </a:extLst>
          </p:cNvPr>
          <p:cNvSpPr txBox="1"/>
          <p:nvPr/>
        </p:nvSpPr>
        <p:spPr>
          <a:xfrm>
            <a:off x="6259286" y="6008914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See handout for details</a:t>
            </a:r>
          </a:p>
        </p:txBody>
      </p:sp>
    </p:spTree>
    <p:extLst>
      <p:ext uri="{BB962C8B-B14F-4D97-AF65-F5344CB8AC3E}">
        <p14:creationId xmlns:p14="http://schemas.microsoft.com/office/powerpoint/2010/main" val="30971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9597D-63BE-41BD-A8E2-EBFD71263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305" y="1578341"/>
            <a:ext cx="7258833" cy="3884004"/>
          </a:xfrm>
        </p:spPr>
        <p:txBody>
          <a:bodyPr>
            <a:normAutofit/>
          </a:bodyPr>
          <a:lstStyle/>
          <a:p>
            <a:pPr marL="0" indent="0">
              <a:spcAft>
                <a:spcPts val="2000"/>
              </a:spcAft>
              <a:buNone/>
            </a:pPr>
            <a:r>
              <a:rPr lang="en-US" b="1" dirty="0">
                <a:solidFill>
                  <a:schemeClr val="tx1"/>
                </a:solidFill>
                <a:latin typeface="Geometr415 Md BT" panose="020B0602020204020303" pitchFamily="34" charset="0"/>
              </a:rPr>
              <a:t>Today’s Topics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sz="2800" dirty="0">
                <a:solidFill>
                  <a:schemeClr val="tx1"/>
                </a:solidFill>
                <a:latin typeface="Geometr415 Lt BT" panose="020B0502020204020303" pitchFamily="34" charset="0"/>
              </a:rPr>
              <a:t>Overview and Definitions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sz="2800" dirty="0">
                <a:solidFill>
                  <a:schemeClr val="tx1"/>
                </a:solidFill>
                <a:latin typeface="Geometr415 Lt BT" panose="020B0502020204020303" pitchFamily="34" charset="0"/>
              </a:rPr>
              <a:t>Reporting Process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sz="2800" dirty="0">
                <a:solidFill>
                  <a:schemeClr val="tx1"/>
                </a:solidFill>
                <a:latin typeface="Geometr415 Lt BT" panose="020B0502020204020303" pitchFamily="34" charset="0"/>
              </a:rPr>
              <a:t>Investigation Process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sz="2800" dirty="0">
                <a:solidFill>
                  <a:schemeClr val="tx1"/>
                </a:solidFill>
                <a:latin typeface="Geometr415 Lt BT" panose="020B0502020204020303" pitchFamily="34" charset="0"/>
              </a:rPr>
              <a:t>Resources for Support</a:t>
            </a:r>
          </a:p>
          <a:p>
            <a:pPr marL="0" indent="0">
              <a:buNone/>
            </a:pPr>
            <a:endParaRPr lang="en-US" sz="2800" dirty="0">
              <a:latin typeface="Geometr415 Md BT" panose="020B0602020204020303" pitchFamily="34" charset="0"/>
            </a:endParaRPr>
          </a:p>
          <a:p>
            <a:pPr marL="0" indent="0">
              <a:buNone/>
            </a:pPr>
            <a:endParaRPr lang="en-US" sz="2800" dirty="0">
              <a:latin typeface="Geometr415 Md BT" panose="020B0602020204020303" pitchFamily="34" charset="0"/>
            </a:endParaRPr>
          </a:p>
          <a:p>
            <a:pPr marL="0" indent="0">
              <a:buNone/>
            </a:pPr>
            <a:endParaRPr lang="en-US" sz="2800" dirty="0">
              <a:latin typeface="Geometr415 Md BT" panose="020B06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3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63490" y="1623730"/>
            <a:ext cx="6199270" cy="392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i="1" dirty="0">
                <a:latin typeface="+mj-lt"/>
              </a:rPr>
              <a:t>Informal</a:t>
            </a:r>
            <a:r>
              <a:rPr lang="en-US" sz="2400" b="1" dirty="0">
                <a:latin typeface="+mj-lt"/>
              </a:rPr>
              <a:t> Investigation: Title IX, </a:t>
            </a:r>
            <a:r>
              <a:rPr lang="en-US" sz="2400" b="1" dirty="0">
                <a:latin typeface="+mj-lt"/>
                <a:hlinkClick r:id="rId3"/>
              </a:rPr>
              <a:t>N-2-10</a:t>
            </a:r>
            <a:endParaRPr lang="en-US" sz="2400" b="1" dirty="0">
              <a:latin typeface="+mj-lt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Interview complainant, responding, and witnesses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Write condensed report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Report sent to Title IX Coordinator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Title IX Coordinator sends to Decision-Maker/Hearings Officer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Caveat: Responding party may request the formal process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6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076404" y="2418387"/>
            <a:ext cx="6199270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i="1" dirty="0">
                <a:latin typeface="+mj-lt"/>
              </a:rPr>
              <a:t>Informal</a:t>
            </a:r>
            <a:r>
              <a:rPr lang="en-US" sz="2400" b="1" dirty="0">
                <a:latin typeface="+mj-lt"/>
              </a:rPr>
              <a:t> Investigation: COCC, </a:t>
            </a:r>
            <a:r>
              <a:rPr lang="en-US" sz="2400" b="1" dirty="0">
                <a:latin typeface="+mj-lt"/>
                <a:hlinkClick r:id="rId3"/>
              </a:rPr>
              <a:t>N-3-9</a:t>
            </a:r>
            <a:endParaRPr lang="en-US" sz="2400" b="1" dirty="0">
              <a:latin typeface="+mj-lt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Title IX Coordinator coaches reporting party on how to resolve the situation on their own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85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076404" y="2069653"/>
            <a:ext cx="6199270" cy="2718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dirty="0">
                <a:latin typeface="+mj-lt"/>
              </a:rPr>
              <a:t>Final Notes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Trauma-informed process and training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Evidence-based investigations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Advisor role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Can record interviews with participant written consent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D10153-37FC-4C38-BDB0-D03236B743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6774" y="2693986"/>
            <a:ext cx="5715000" cy="1470025"/>
          </a:xfrm>
        </p:spPr>
        <p:txBody>
          <a:bodyPr/>
          <a:lstStyle/>
          <a:p>
            <a:pPr algn="l"/>
            <a:r>
              <a:rPr lang="en-US" dirty="0"/>
              <a:t>What Happens Next</a:t>
            </a:r>
          </a:p>
        </p:txBody>
      </p:sp>
      <p:pic>
        <p:nvPicPr>
          <p:cNvPr id="1028" name="Picture 4" descr="Decision Making - Character Lab">
            <a:extLst>
              <a:ext uri="{FF2B5EF4-FFF2-40B4-BE49-F238E27FC236}">
                <a16:creationId xmlns:a16="http://schemas.microsoft.com/office/drawing/2014/main" id="{F03C6CEB-9237-4FF0-8AC7-C3E1D69520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1F7147"/>
              </a:clrFrom>
              <a:clrTo>
                <a:srgbClr val="1F714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6" r="6414"/>
          <a:stretch/>
        </p:blipFill>
        <p:spPr bwMode="auto">
          <a:xfrm>
            <a:off x="272143" y="2513652"/>
            <a:ext cx="2334631" cy="183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007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ecision Making - Character Lab">
            <a:extLst>
              <a:ext uri="{FF2B5EF4-FFF2-40B4-BE49-F238E27FC236}">
                <a16:creationId xmlns:a16="http://schemas.microsoft.com/office/drawing/2014/main" id="{F03C6CEB-9237-4FF0-8AC7-C3E1D69520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1F7147"/>
              </a:clrFrom>
              <a:clrTo>
                <a:srgbClr val="1F714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6" r="6414"/>
          <a:stretch/>
        </p:blipFill>
        <p:spPr bwMode="auto">
          <a:xfrm>
            <a:off x="272143" y="2513652"/>
            <a:ext cx="2334631" cy="183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FDF2E60-78E7-4529-AA6B-4935F64AF2AD}"/>
              </a:ext>
            </a:extLst>
          </p:cNvPr>
          <p:cNvSpPr/>
          <p:nvPr/>
        </p:nvSpPr>
        <p:spPr>
          <a:xfrm>
            <a:off x="2606774" y="2726242"/>
            <a:ext cx="6199270" cy="1405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dirty="0">
                <a:latin typeface="+mj-lt"/>
              </a:rPr>
              <a:t>Decision-Maker/Hearings Officer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Andrew Davis: Student to student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Laura Boehme: Employee involved</a:t>
            </a:r>
          </a:p>
        </p:txBody>
      </p:sp>
    </p:spTree>
    <p:extLst>
      <p:ext uri="{BB962C8B-B14F-4D97-AF65-F5344CB8AC3E}">
        <p14:creationId xmlns:p14="http://schemas.microsoft.com/office/powerpoint/2010/main" val="408446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ecision Making - Character Lab">
            <a:extLst>
              <a:ext uri="{FF2B5EF4-FFF2-40B4-BE49-F238E27FC236}">
                <a16:creationId xmlns:a16="http://schemas.microsoft.com/office/drawing/2014/main" id="{F03C6CEB-9237-4FF0-8AC7-C3E1D69520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1F7147"/>
              </a:clrFrom>
              <a:clrTo>
                <a:srgbClr val="1F714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6" r="6414"/>
          <a:stretch/>
        </p:blipFill>
        <p:spPr bwMode="auto">
          <a:xfrm>
            <a:off x="272143" y="2513652"/>
            <a:ext cx="2334631" cy="183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FDF2E60-78E7-4529-AA6B-4935F64AF2AD}"/>
              </a:ext>
            </a:extLst>
          </p:cNvPr>
          <p:cNvSpPr/>
          <p:nvPr/>
        </p:nvSpPr>
        <p:spPr>
          <a:xfrm>
            <a:off x="2530574" y="2515019"/>
            <a:ext cx="6199270" cy="2349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Was there a policy violation?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If yes, hearing is held.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Next steps vary based on process used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Appeals options vary based on process used</a:t>
            </a:r>
          </a:p>
          <a:p>
            <a:pPr>
              <a:spcAft>
                <a:spcPts val="800"/>
              </a:spcAft>
            </a:pP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751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96312" y="2872400"/>
            <a:ext cx="61992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4400" b="1" dirty="0">
                <a:solidFill>
                  <a:srgbClr val="26485C"/>
                </a:solidFill>
                <a:latin typeface="Geometr415 Md BT" panose="020B0602020204020303" pitchFamily="34" charset="0"/>
              </a:rPr>
              <a:t>Resources for Support</a:t>
            </a:r>
            <a:endParaRPr lang="en-US" sz="4400" dirty="0">
              <a:solidFill>
                <a:srgbClr val="26485C"/>
              </a:solidFill>
              <a:latin typeface="Geometr415 Lt BT" panose="020B0502020204020303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6" y="2331720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7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96674" y="2181167"/>
            <a:ext cx="6199270" cy="2349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dirty="0">
                <a:latin typeface="Geometr415 Md BT" panose="020B0602020204020303" pitchFamily="34" charset="0"/>
              </a:rPr>
              <a:t>On-Campus</a:t>
            </a:r>
            <a:endParaRPr lang="en-US" sz="2400" dirty="0">
              <a:latin typeface="Geometr415 Lt BT" panose="020B0502020204020303" pitchFamily="34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COCC Personal Counseling, 541.383.7200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Employee Assistance Program, COCC website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Title IX Coordinator, 541.383.7211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Office of Student Life, 541.383.7590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6" y="2331720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2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956176"/>
            <a:ext cx="6199270" cy="3621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dirty="0">
                <a:latin typeface="Geometr415 Md BT" panose="020B0602020204020303" pitchFamily="34" charset="0"/>
              </a:rPr>
              <a:t>Off-Campus</a:t>
            </a:r>
            <a:endParaRPr lang="en-US" sz="2400" dirty="0"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Saving Grace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savinggrace.org 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541.389.7021</a:t>
            </a:r>
          </a:p>
          <a:p>
            <a:pPr marL="800100" lvl="1" indent="-342900">
              <a:spcAft>
                <a:spcPts val="800"/>
              </a:spcAft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Online chat available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National Domestic Violence Hotline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Thehotline.org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1.800.799.SAFE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Online chat available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6" y="2331720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3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1472365" y="2152119"/>
            <a:ext cx="6199270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2400" b="1" dirty="0">
                <a:latin typeface="Geometr415 Md BT" panose="020B0602020204020303" pitchFamily="34" charset="0"/>
              </a:rPr>
              <a:t>One Final Note:</a:t>
            </a:r>
            <a:endParaRPr lang="en-US" sz="2400" dirty="0">
              <a:latin typeface="Geometr415 Lt BT" panose="020B0502020204020303" pitchFamily="34" charset="0"/>
            </a:endParaRPr>
          </a:p>
          <a:p>
            <a:pPr algn="ctr"/>
            <a:r>
              <a:rPr lang="en-US" sz="2400" dirty="0">
                <a:latin typeface="Geometr415 Lt BT" panose="020B0502020204020303" pitchFamily="34" charset="0"/>
              </a:rPr>
              <a:t>Confidentiality – at </a:t>
            </a:r>
            <a:r>
              <a:rPr lang="en-US" sz="2400" i="1" dirty="0">
                <a:latin typeface="Geometr415 Lt BT" panose="020B0502020204020303" pitchFamily="34" charset="0"/>
              </a:rPr>
              <a:t>all</a:t>
            </a:r>
            <a:r>
              <a:rPr lang="en-US" sz="2400" dirty="0">
                <a:latin typeface="Geometr415 Lt BT" panose="020B0502020204020303" pitchFamily="34" charset="0"/>
              </a:rPr>
              <a:t> times.</a:t>
            </a:r>
          </a:p>
        </p:txBody>
      </p:sp>
      <p:pic>
        <p:nvPicPr>
          <p:cNvPr id="1026" name="Picture 2" descr="Secret - Free smileys icons">
            <a:extLst>
              <a:ext uri="{FF2B5EF4-FFF2-40B4-BE49-F238E27FC236}">
                <a16:creationId xmlns:a16="http://schemas.microsoft.com/office/drawing/2014/main" id="{D5598CBB-9E82-40BD-90B3-D8ABB182F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4290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88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3642" y="2335447"/>
            <a:ext cx="5157932" cy="3453606"/>
          </a:xfrm>
        </p:spPr>
        <p:txBody>
          <a:bodyPr anchor="t">
            <a:normAutofit/>
          </a:bodyPr>
          <a:lstStyle/>
          <a:p>
            <a:pPr algn="l"/>
            <a:r>
              <a:rPr lang="en-US" dirty="0">
                <a:latin typeface="Geometr415 Md BT" panose="020B0602020204020303" pitchFamily="34" charset="0"/>
              </a:rPr>
              <a:t>OVERVIEW </a:t>
            </a:r>
            <a:br>
              <a:rPr lang="en-US" dirty="0">
                <a:latin typeface="Geometr415 Md BT" panose="020B0602020204020303" pitchFamily="34" charset="0"/>
              </a:rPr>
            </a:br>
            <a:r>
              <a:rPr lang="en-US" dirty="0">
                <a:latin typeface="Geometr415 Md BT" panose="020B0602020204020303" pitchFamily="34" charset="0"/>
              </a:rPr>
              <a:t>and </a:t>
            </a:r>
            <a:br>
              <a:rPr lang="en-US" dirty="0">
                <a:latin typeface="Geometr415 Md BT" panose="020B0602020204020303" pitchFamily="34" charset="0"/>
              </a:rPr>
            </a:br>
            <a:r>
              <a:rPr lang="en-US" dirty="0">
                <a:latin typeface="Geometr415 Md BT" panose="020B0602020204020303" pitchFamily="34" charset="0"/>
              </a:rPr>
              <a:t>DEFINITIONS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500" y="2399183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01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7F6DF42D-FBD3-4489-BF92-03DBA55F99C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51335" y="1830137"/>
            <a:ext cx="2917242" cy="23983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03B151-8D07-43CF-B657-C87BAA0F57D3}"/>
              </a:ext>
            </a:extLst>
          </p:cNvPr>
          <p:cNvSpPr txBox="1"/>
          <p:nvPr/>
        </p:nvSpPr>
        <p:spPr>
          <a:xfrm rot="40170">
            <a:off x="3248025" y="2010805"/>
            <a:ext cx="25175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6485C"/>
                </a:solidFill>
                <a:latin typeface="Hollaboi FREE" pitchFamily="2" charset="0"/>
              </a:rPr>
              <a:t>Tell </a:t>
            </a:r>
          </a:p>
          <a:p>
            <a:pPr algn="ctr"/>
            <a:r>
              <a:rPr lang="en-US" sz="4400" b="1" dirty="0">
                <a:solidFill>
                  <a:srgbClr val="26485C"/>
                </a:solidFill>
                <a:latin typeface="Hollaboi FREE" pitchFamily="2" charset="0"/>
              </a:rPr>
              <a:t>Someone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21405" y="4394466"/>
            <a:ext cx="2624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Title IX Coordinator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541.383.7211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9463" y="5283230"/>
            <a:ext cx="2700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Office of Student Life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541.383.7590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9991" y="4394467"/>
            <a:ext cx="2973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Geometr415 Md BT" panose="020B0602020204020303" pitchFamily="34" charset="0"/>
              </a:rPr>
              <a:t>Incident Report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cocc.edu/</a:t>
            </a:r>
            <a:r>
              <a:rPr lang="en-US" sz="2000" dirty="0" err="1">
                <a:latin typeface="Geometr415 Md BT" panose="020B0602020204020303" pitchFamily="34" charset="0"/>
              </a:rPr>
              <a:t>incidentreport</a:t>
            </a:r>
            <a:endParaRPr lang="en-US" sz="2400" b="1" dirty="0">
              <a:latin typeface="Geometr415 Md BT" panose="020B06020202040203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91668" y="5283230"/>
            <a:ext cx="2683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Campus Public Safety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541.383.7272</a:t>
            </a:r>
          </a:p>
        </p:txBody>
      </p:sp>
    </p:spTree>
    <p:extLst>
      <p:ext uri="{BB962C8B-B14F-4D97-AF65-F5344CB8AC3E}">
        <p14:creationId xmlns:p14="http://schemas.microsoft.com/office/powerpoint/2010/main" val="3826408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270212" y="2472488"/>
            <a:ext cx="6550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Title IX/Sexual Harassment:</a:t>
            </a:r>
            <a:r>
              <a:rPr lang="en-US" sz="2400" dirty="0">
                <a:solidFill>
                  <a:srgbClr val="212121"/>
                </a:solidFill>
                <a:latin typeface="Geometr415 Md BT" panose="020B0602020204020303" pitchFamily="34" charset="0"/>
              </a:rPr>
              <a:t> 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Federal and state law and COCC policy prohibiting sexual harassment, sexual assault, dating violence, domestic violence and stalking on college campuses or at college-sponsored event.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01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98449" y="1081309"/>
            <a:ext cx="627375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Geometr415 Md BT" panose="020B0602020204020303" pitchFamily="34" charset="0"/>
              </a:rPr>
              <a:t>Sexual Assault: </a:t>
            </a:r>
            <a:r>
              <a:rPr lang="en-US" sz="2400" dirty="0">
                <a:latin typeface="Geometr415 Lt BT" panose="020B0502020204020303" pitchFamily="34" charset="0"/>
              </a:rPr>
              <a:t>Sexual behavior that occurs without consent of the recipient, including those who are unable to consent either due to age or lack of capacity.</a:t>
            </a:r>
            <a:r>
              <a:rPr lang="en-US" sz="2400" dirty="0">
                <a:latin typeface="Geometr415 Md BT" panose="020B0602020204020303" pitchFamily="34" charset="0"/>
              </a:rPr>
              <a:t>  </a:t>
            </a:r>
          </a:p>
          <a:p>
            <a:endParaRPr lang="en-US" sz="2400" dirty="0">
              <a:latin typeface="Geometr415 Md BT" panose="020B0602020204020303" pitchFamily="34" charset="0"/>
            </a:endParaRPr>
          </a:p>
          <a:p>
            <a:r>
              <a:rPr lang="en-US" sz="2400" b="1" dirty="0">
                <a:latin typeface="Geometr415 Md BT" panose="020B0602020204020303" pitchFamily="34" charset="0"/>
              </a:rPr>
              <a:t>Dating or Domestic Violence: </a:t>
            </a:r>
            <a:r>
              <a:rPr lang="en-US" sz="2400" dirty="0">
                <a:latin typeface="Geometr415 Lt BT" panose="020B0502020204020303" pitchFamily="34" charset="0"/>
              </a:rPr>
              <a:t>Violence and abuse committed by a person over a current or former dating or intimate partner, including digital abuse.</a:t>
            </a:r>
          </a:p>
          <a:p>
            <a:endParaRPr lang="en-US" sz="2400" dirty="0">
              <a:latin typeface="Geometr415 Md BT" panose="020B0602020204020303" pitchFamily="34" charset="0"/>
            </a:endParaRPr>
          </a:p>
          <a:p>
            <a:r>
              <a:rPr lang="en-US" sz="2400" b="1" dirty="0">
                <a:latin typeface="Geometr415 Md BT" panose="020B0602020204020303" pitchFamily="34" charset="0"/>
              </a:rPr>
              <a:t>Stalking: </a:t>
            </a:r>
            <a:r>
              <a:rPr lang="en-US" sz="2400" dirty="0">
                <a:latin typeface="Geometr415 Lt BT" panose="020B0502020204020303" pitchFamily="34" charset="0"/>
              </a:rPr>
              <a:t>Pattern of repeated and unwanted attention, harassment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, contact, or any other conduct directed at a specific person in order to make that person to feel fear. </a:t>
            </a:r>
          </a:p>
        </p:txBody>
      </p:sp>
    </p:spTree>
    <p:extLst>
      <p:ext uri="{BB962C8B-B14F-4D97-AF65-F5344CB8AC3E}">
        <p14:creationId xmlns:p14="http://schemas.microsoft.com/office/powerpoint/2010/main" val="39890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343100" y="2223542"/>
            <a:ext cx="6550645" cy="2513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dirty="0">
                <a:latin typeface="Geometr415 Md BT" panose="020B0602020204020303" pitchFamily="34" charset="0"/>
              </a:rPr>
              <a:t>Important Notes, I:  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Unreasonably interferes with academic or work performance or has created an intimidating, hostile or offensive environment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Gender or gender identity doesn’t apply: All forms of sexual harassment are prohibited.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22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41576" y="1203426"/>
            <a:ext cx="6550645" cy="5037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200" dirty="0">
                <a:latin typeface="Geometr415 Lt BT" panose="020B0502020204020303" pitchFamily="34" charset="0"/>
              </a:rPr>
              <a:t>Important Notes II: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Geometr415 Lt BT" panose="020B0502020204020303" pitchFamily="34" charset="0"/>
              </a:rPr>
              <a:t>Federal: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en-US" sz="2200" dirty="0">
                <a:latin typeface="Geometr415 Lt BT" panose="020B0502020204020303" pitchFamily="34" charset="0"/>
              </a:rPr>
              <a:t>Severe, pervasive </a:t>
            </a:r>
            <a:r>
              <a:rPr lang="en-US" sz="2200" i="1" dirty="0">
                <a:latin typeface="Geometr415 Lt BT" panose="020B0502020204020303" pitchFamily="34" charset="0"/>
              </a:rPr>
              <a:t>and</a:t>
            </a:r>
            <a:r>
              <a:rPr lang="en-US" sz="2200" dirty="0">
                <a:latin typeface="Geometr415 Lt BT" panose="020B0502020204020303" pitchFamily="34" charset="0"/>
              </a:rPr>
              <a:t> objectively offensive (with a caveat)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en-US" sz="2200" dirty="0">
                <a:latin typeface="Geometr415 Lt BT" panose="020B0502020204020303" pitchFamily="34" charset="0"/>
              </a:rPr>
              <a:t>Institutional jurisdiction, within U. S. 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en-US" sz="2200" dirty="0">
                <a:latin typeface="Geometr415 Lt BT" panose="020B0502020204020303" pitchFamily="34" charset="0"/>
              </a:rPr>
              <a:t>Current employee or student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en-US" sz="2200" dirty="0">
                <a:latin typeface="Geometr415 Lt BT" panose="020B0502020204020303" pitchFamily="34" charset="0"/>
              </a:rPr>
              <a:t>Requires direct report</a:t>
            </a:r>
          </a:p>
          <a:p>
            <a:pPr marL="800100" lvl="1" indent="-342900"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en-US" sz="2200" dirty="0">
                <a:latin typeface="Geometr415 Lt BT" panose="020B0502020204020303" pitchFamily="34" charset="0"/>
              </a:rPr>
              <a:t>Complainant and Responding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Geometr415 Lt BT" panose="020B0502020204020303" pitchFamily="34" charset="0"/>
              </a:rPr>
              <a:t>COCC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en-US" sz="2200" dirty="0">
                <a:latin typeface="Geometr415 Lt BT" panose="020B0502020204020303" pitchFamily="34" charset="0"/>
              </a:rPr>
              <a:t>Severe, pervasive </a:t>
            </a:r>
            <a:r>
              <a:rPr lang="en-US" sz="2200" i="1" dirty="0">
                <a:latin typeface="Geometr415 Lt BT" panose="020B0502020204020303" pitchFamily="34" charset="0"/>
              </a:rPr>
              <a:t>or</a:t>
            </a:r>
            <a:r>
              <a:rPr lang="en-US" sz="2200" dirty="0">
                <a:latin typeface="Geometr415 Lt BT" panose="020B0502020204020303" pitchFamily="34" charset="0"/>
              </a:rPr>
              <a:t> objectively offensive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en-US" sz="2200" dirty="0">
                <a:latin typeface="Geometr415 Lt BT" panose="020B0502020204020303" pitchFamily="34" charset="0"/>
              </a:rPr>
              <a:t>Expanded jurisdiction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en-US" sz="2200" dirty="0">
                <a:latin typeface="Geometr415 Lt BT" panose="020B0502020204020303" pitchFamily="34" charset="0"/>
              </a:rPr>
              <a:t>Former employee or student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en-US" sz="2200" dirty="0">
                <a:latin typeface="Geometr415 Lt BT" panose="020B0502020204020303" pitchFamily="34" charset="0"/>
              </a:rPr>
              <a:t>Another party may report</a:t>
            </a:r>
          </a:p>
          <a:p>
            <a:pPr marL="800100" lvl="1" indent="-342900"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en-US" sz="2200" dirty="0">
                <a:latin typeface="Geometr415 Lt BT" panose="020B0502020204020303" pitchFamily="34" charset="0"/>
              </a:rPr>
              <a:t>Reporting and Responding Party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1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210739" y="2168510"/>
            <a:ext cx="6550645" cy="3088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dirty="0">
                <a:latin typeface="Geometr415 Md BT" panose="020B0602020204020303" pitchFamily="34" charset="0"/>
              </a:rPr>
              <a:t>Important Notes III:  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Digital abuse is prohibited in all Title IX situation and includes internet, cell phones, social media.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Third party harassment is also prohibited.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Title IX applies to COCC events, on- or off-campus</a:t>
            </a:r>
          </a:p>
          <a:p>
            <a:endParaRPr lang="en-US" sz="2400" dirty="0">
              <a:latin typeface="Geometr415 Lt BT" panose="020B05020202040203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85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210739" y="2168510"/>
            <a:ext cx="6550645" cy="3190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dirty="0">
                <a:latin typeface="Geometr415 Md BT" panose="020B0602020204020303" pitchFamily="34" charset="0"/>
              </a:rPr>
              <a:t>Important Notes IV:  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Title IX Coordinator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Title IX Deputy Coordinator (TBD)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Investigators (Tyler, Stephanie, Nick)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Hearings Officer/Decision Maker (Andrew &amp; Laura)</a:t>
            </a:r>
          </a:p>
          <a:p>
            <a:endParaRPr lang="en-US" sz="2400" dirty="0">
              <a:latin typeface="Geometr415 Lt BT" panose="020B05020202040203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/field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17614</TotalTime>
  <Words>819</Words>
  <Application>Microsoft Office PowerPoint</Application>
  <PresentationFormat>On-screen Show (4:3)</PresentationFormat>
  <Paragraphs>185</Paragraphs>
  <Slides>30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Geometr415 Lt BT</vt:lpstr>
      <vt:lpstr>Geometr415 Md BT</vt:lpstr>
      <vt:lpstr>Hollaboi FREE</vt:lpstr>
      <vt:lpstr>Arial</vt:lpstr>
      <vt:lpstr>Calibri</vt:lpstr>
      <vt:lpstr>Cambria</vt:lpstr>
      <vt:lpstr>Symbol</vt:lpstr>
      <vt:lpstr>Office Theme</vt:lpstr>
      <vt:lpstr>Sexual Harassment, Sexual Assault, Domestic and Dating Violence  and Stalking: Investigator</vt:lpstr>
      <vt:lpstr>PowerPoint Presentation</vt:lpstr>
      <vt:lpstr>OVERVIEW  and  DEFINITIONS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TELL SOMEONE: REPORTING TITLE IX</vt:lpstr>
      <vt:lpstr>PowerPoint Presentation</vt:lpstr>
      <vt:lpstr>PowerPoint Presentation</vt:lpstr>
      <vt:lpstr>INVESTIGATION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Happens Next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Christy Chaung</cp:lastModifiedBy>
  <cp:revision>194</cp:revision>
  <cp:lastPrinted>2021-02-26T17:45:35Z</cp:lastPrinted>
  <dcterms:created xsi:type="dcterms:W3CDTF">2010-04-12T23:12:02Z</dcterms:created>
  <dcterms:modified xsi:type="dcterms:W3CDTF">2023-08-03T22:38:47Z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