
<file path=[Content_Types].xml><?xml version="1.0" encoding="utf-8"?>
<Types xmlns="http://schemas.openxmlformats.org/package/2006/content-types">
  <Default Extension="bin" ContentType="application/vnd.openxmlformats-officedocument.oleObject"/>
  <Default Extension="png" ContentType="image/png"/>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6" r:id="rId2"/>
    <p:sldId id="278" r:id="rId3"/>
    <p:sldId id="279" r:id="rId4"/>
    <p:sldId id="281" r:id="rId5"/>
    <p:sldId id="277" r:id="rId6"/>
    <p:sldId id="280" r:id="rId7"/>
    <p:sldId id="275" r:id="rId8"/>
    <p:sldId id="276" r:id="rId9"/>
    <p:sldId id="282" r:id="rId10"/>
    <p:sldId id="264" r:id="rId11"/>
    <p:sldId id="265"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6"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wmf"/></Relationships>
</file>

<file path=ppt/drawings/_rels/vmlDrawing2.vml.rels><?xml version="1.0" encoding="UTF-8" standalone="yes"?>
<Relationships xmlns="http://schemas.openxmlformats.org/package/2006/relationships"><Relationship Id="rId2" Type="http://schemas.openxmlformats.org/officeDocument/2006/relationships/image" Target="../media/image4.wmf"/><Relationship Id="rId1" Type="http://schemas.openxmlformats.org/officeDocument/2006/relationships/image" Target="../media/image3.wmf"/></Relationships>
</file>

<file path=ppt/drawings/_rels/vmlDrawing3.vml.rels><?xml version="1.0" encoding="UTF-8" standalone="yes"?>
<Relationships xmlns="http://schemas.openxmlformats.org/package/2006/relationships"><Relationship Id="rId3" Type="http://schemas.openxmlformats.org/officeDocument/2006/relationships/image" Target="../media/image7.wmf"/><Relationship Id="rId2" Type="http://schemas.openxmlformats.org/officeDocument/2006/relationships/image" Target="../media/image6.wmf"/><Relationship Id="rId1" Type="http://schemas.openxmlformats.org/officeDocument/2006/relationships/image" Target="../media/image5.wmf"/><Relationship Id="rId5" Type="http://schemas.openxmlformats.org/officeDocument/2006/relationships/image" Target="../media/image9.wmf"/><Relationship Id="rId4" Type="http://schemas.openxmlformats.org/officeDocument/2006/relationships/image" Target="../media/image8.wmf"/></Relationships>
</file>

<file path=ppt/drawings/_rels/vmlDrawing4.vml.rels><?xml version="1.0" encoding="UTF-8" standalone="yes"?>
<Relationships xmlns="http://schemas.openxmlformats.org/package/2006/relationships"><Relationship Id="rId1" Type="http://schemas.openxmlformats.org/officeDocument/2006/relationships/image" Target="../media/image10.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94F9A461-55F6-4434-A973-4B5A8D1B927E}" type="datetimeFigureOut">
              <a:rPr lang="en-US" smtClean="0"/>
              <a:t>11/4/2013</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7766C9BF-1BFC-407B-8AC9-6C31FB890F0D}" type="slidenum">
              <a:rPr lang="en-US" smtClean="0"/>
              <a:t>‹#›</a:t>
            </a:fld>
            <a:endParaRPr lang="en-US"/>
          </a:p>
        </p:txBody>
      </p:sp>
    </p:spTree>
    <p:extLst>
      <p:ext uri="{BB962C8B-B14F-4D97-AF65-F5344CB8AC3E}">
        <p14:creationId xmlns:p14="http://schemas.microsoft.com/office/powerpoint/2010/main" val="137014378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513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338" y="0"/>
            <a:ext cx="3038475" cy="465138"/>
          </a:xfrm>
          <a:prstGeom prst="rect">
            <a:avLst/>
          </a:prstGeom>
        </p:spPr>
        <p:txBody>
          <a:bodyPr vert="horz" lIns="91440" tIns="45720" rIns="91440" bIns="45720" rtlCol="0"/>
          <a:lstStyle>
            <a:lvl1pPr algn="r">
              <a:defRPr sz="1200"/>
            </a:lvl1pPr>
          </a:lstStyle>
          <a:p>
            <a:fld id="{1A69CFD5-548C-441D-BCDB-8166BAC4B62F}" type="datetimeFigureOut">
              <a:rPr lang="en-US" smtClean="0"/>
              <a:t>11/4/2013</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675" y="4416425"/>
            <a:ext cx="5607050" cy="4183063"/>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675"/>
            <a:ext cx="3038475" cy="465138"/>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338" y="8829675"/>
            <a:ext cx="3038475" cy="465138"/>
          </a:xfrm>
          <a:prstGeom prst="rect">
            <a:avLst/>
          </a:prstGeom>
        </p:spPr>
        <p:txBody>
          <a:bodyPr vert="horz" lIns="91440" tIns="45720" rIns="91440" bIns="45720" rtlCol="0" anchor="b"/>
          <a:lstStyle>
            <a:lvl1pPr algn="r">
              <a:defRPr sz="1200"/>
            </a:lvl1pPr>
          </a:lstStyle>
          <a:p>
            <a:fld id="{C909316E-0AEB-4154-A577-55813AAC50A4}" type="slidenum">
              <a:rPr lang="en-US" smtClean="0"/>
              <a:t>‹#›</a:t>
            </a:fld>
            <a:endParaRPr lang="en-US"/>
          </a:p>
        </p:txBody>
      </p:sp>
    </p:spTree>
    <p:extLst>
      <p:ext uri="{BB962C8B-B14F-4D97-AF65-F5344CB8AC3E}">
        <p14:creationId xmlns:p14="http://schemas.microsoft.com/office/powerpoint/2010/main" val="8603047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Textbook p.211 #40</a:t>
            </a:r>
          </a:p>
        </p:txBody>
      </p:sp>
      <p:sp>
        <p:nvSpPr>
          <p:cNvPr id="4" name="Slide Number Placeholder 3"/>
          <p:cNvSpPr>
            <a:spLocks noGrp="1"/>
          </p:cNvSpPr>
          <p:nvPr>
            <p:ph type="sldNum" sz="quarter" idx="10"/>
          </p:nvPr>
        </p:nvSpPr>
        <p:spPr/>
        <p:txBody>
          <a:bodyPr/>
          <a:lstStyle/>
          <a:p>
            <a:fld id="{C909316E-0AEB-4154-A577-55813AAC50A4}" type="slidenum">
              <a:rPr lang="en-US" smtClean="0"/>
              <a:t>5</a:t>
            </a:fld>
            <a:endParaRPr lang="en-US"/>
          </a:p>
        </p:txBody>
      </p:sp>
    </p:spTree>
    <p:extLst>
      <p:ext uri="{BB962C8B-B14F-4D97-AF65-F5344CB8AC3E}">
        <p14:creationId xmlns:p14="http://schemas.microsoft.com/office/powerpoint/2010/main" val="125780196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(Textbook p207 #5)</a:t>
            </a:r>
          </a:p>
        </p:txBody>
      </p:sp>
      <p:sp>
        <p:nvSpPr>
          <p:cNvPr id="4" name="Slide Number Placeholder 3"/>
          <p:cNvSpPr>
            <a:spLocks noGrp="1"/>
          </p:cNvSpPr>
          <p:nvPr>
            <p:ph type="sldNum" sz="quarter" idx="10"/>
          </p:nvPr>
        </p:nvSpPr>
        <p:spPr/>
        <p:txBody>
          <a:bodyPr/>
          <a:lstStyle/>
          <a:p>
            <a:fld id="{C909316E-0AEB-4154-A577-55813AAC50A4}" type="slidenum">
              <a:rPr lang="en-US" smtClean="0"/>
              <a:t>6</a:t>
            </a:fld>
            <a:endParaRPr lang="en-US"/>
          </a:p>
        </p:txBody>
      </p:sp>
    </p:spTree>
    <p:extLst>
      <p:ext uri="{BB962C8B-B14F-4D97-AF65-F5344CB8AC3E}">
        <p14:creationId xmlns:p14="http://schemas.microsoft.com/office/powerpoint/2010/main" val="3347010280"/>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(Textbook p209 #21)</a:t>
            </a:r>
          </a:p>
        </p:txBody>
      </p:sp>
      <p:sp>
        <p:nvSpPr>
          <p:cNvPr id="4" name="Slide Number Placeholder 3"/>
          <p:cNvSpPr>
            <a:spLocks noGrp="1"/>
          </p:cNvSpPr>
          <p:nvPr>
            <p:ph type="sldNum" sz="quarter" idx="10"/>
          </p:nvPr>
        </p:nvSpPr>
        <p:spPr/>
        <p:txBody>
          <a:bodyPr/>
          <a:lstStyle/>
          <a:p>
            <a:fld id="{C909316E-0AEB-4154-A577-55813AAC50A4}" type="slidenum">
              <a:rPr lang="en-US" smtClean="0"/>
              <a:t>7</a:t>
            </a:fld>
            <a:endParaRPr lang="en-US"/>
          </a:p>
        </p:txBody>
      </p:sp>
    </p:spTree>
    <p:extLst>
      <p:ext uri="{BB962C8B-B14F-4D97-AF65-F5344CB8AC3E}">
        <p14:creationId xmlns:p14="http://schemas.microsoft.com/office/powerpoint/2010/main" val="18713072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(Textbook p210 # 29)</a:t>
            </a:r>
          </a:p>
        </p:txBody>
      </p:sp>
      <p:sp>
        <p:nvSpPr>
          <p:cNvPr id="4" name="Slide Number Placeholder 3"/>
          <p:cNvSpPr>
            <a:spLocks noGrp="1"/>
          </p:cNvSpPr>
          <p:nvPr>
            <p:ph type="sldNum" sz="quarter" idx="10"/>
          </p:nvPr>
        </p:nvSpPr>
        <p:spPr/>
        <p:txBody>
          <a:bodyPr/>
          <a:lstStyle/>
          <a:p>
            <a:fld id="{C909316E-0AEB-4154-A577-55813AAC50A4}" type="slidenum">
              <a:rPr lang="en-US" smtClean="0"/>
              <a:t>8</a:t>
            </a:fld>
            <a:endParaRPr lang="en-US"/>
          </a:p>
        </p:txBody>
      </p:sp>
    </p:spTree>
    <p:extLst>
      <p:ext uri="{BB962C8B-B14F-4D97-AF65-F5344CB8AC3E}">
        <p14:creationId xmlns:p14="http://schemas.microsoft.com/office/powerpoint/2010/main" val="232415056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P210 #33</a:t>
            </a:r>
            <a:endParaRPr lang="en-US" dirty="0"/>
          </a:p>
        </p:txBody>
      </p:sp>
      <p:sp>
        <p:nvSpPr>
          <p:cNvPr id="4" name="Slide Number Placeholder 3"/>
          <p:cNvSpPr>
            <a:spLocks noGrp="1"/>
          </p:cNvSpPr>
          <p:nvPr>
            <p:ph type="sldNum" sz="quarter" idx="10"/>
          </p:nvPr>
        </p:nvSpPr>
        <p:spPr/>
        <p:txBody>
          <a:bodyPr/>
          <a:lstStyle/>
          <a:p>
            <a:fld id="{C909316E-0AEB-4154-A577-55813AAC50A4}" type="slidenum">
              <a:rPr lang="en-US" smtClean="0"/>
              <a:t>9</a:t>
            </a:fld>
            <a:endParaRPr lang="en-US"/>
          </a:p>
        </p:txBody>
      </p:sp>
    </p:spTree>
    <p:extLst>
      <p:ext uri="{BB962C8B-B14F-4D97-AF65-F5344CB8AC3E}">
        <p14:creationId xmlns:p14="http://schemas.microsoft.com/office/powerpoint/2010/main" val="182246864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11/4/2013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11/4/2013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11/4/2013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11/4/2013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11/4/2013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11/4/2013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oleObject" Target="../embeddings/oleObject9.bin"/><Relationship Id="rId2" Type="http://schemas.openxmlformats.org/officeDocument/2006/relationships/slideLayout" Target="../slideLayouts/slideLayout2.xml"/><Relationship Id="rId1" Type="http://schemas.openxmlformats.org/officeDocument/2006/relationships/vmlDrawing" Target="../drawings/vmlDrawing4.vml"/><Relationship Id="rId4" Type="http://schemas.openxmlformats.org/officeDocument/2006/relationships/image" Target="../media/image10.wmf"/></Relationships>
</file>

<file path=ppt/slides/_rels/slide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1.wmf"/></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1.xml"/><Relationship Id="rId7" Type="http://schemas.openxmlformats.org/officeDocument/2006/relationships/image" Target="../media/image4.wmf"/><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oleObject" Target="../embeddings/oleObject3.bin"/><Relationship Id="rId5" Type="http://schemas.openxmlformats.org/officeDocument/2006/relationships/image" Target="../media/image3.wmf"/><Relationship Id="rId4" Type="http://schemas.openxmlformats.org/officeDocument/2006/relationships/oleObject" Target="../embeddings/oleObject2.bin"/></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oleObject" Target="../embeddings/oleObject6.bin"/><Relationship Id="rId13" Type="http://schemas.openxmlformats.org/officeDocument/2006/relationships/image" Target="../media/image9.wmf"/><Relationship Id="rId3" Type="http://schemas.openxmlformats.org/officeDocument/2006/relationships/notesSlide" Target="../notesSlides/notesSlide4.xml"/><Relationship Id="rId7" Type="http://schemas.openxmlformats.org/officeDocument/2006/relationships/image" Target="../media/image6.wmf"/><Relationship Id="rId12" Type="http://schemas.openxmlformats.org/officeDocument/2006/relationships/oleObject" Target="../embeddings/oleObject8.bin"/><Relationship Id="rId2" Type="http://schemas.openxmlformats.org/officeDocument/2006/relationships/slideLayout" Target="../slideLayouts/slideLayout2.xml"/><Relationship Id="rId1" Type="http://schemas.openxmlformats.org/officeDocument/2006/relationships/vmlDrawing" Target="../drawings/vmlDrawing3.vml"/><Relationship Id="rId6" Type="http://schemas.openxmlformats.org/officeDocument/2006/relationships/oleObject" Target="../embeddings/oleObject5.bin"/><Relationship Id="rId11" Type="http://schemas.openxmlformats.org/officeDocument/2006/relationships/image" Target="../media/image8.wmf"/><Relationship Id="rId5" Type="http://schemas.openxmlformats.org/officeDocument/2006/relationships/image" Target="../media/image5.wmf"/><Relationship Id="rId10" Type="http://schemas.openxmlformats.org/officeDocument/2006/relationships/oleObject" Target="../embeddings/oleObject7.bin"/><Relationship Id="rId4" Type="http://schemas.openxmlformats.org/officeDocument/2006/relationships/oleObject" Target="../embeddings/oleObject4.bin"/><Relationship Id="rId9" Type="http://schemas.openxmlformats.org/officeDocument/2006/relationships/image" Target="../media/image7.wmf"/></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M60 D11</a:t>
            </a:r>
            <a:endParaRPr lang="en-US" dirty="0"/>
          </a:p>
        </p:txBody>
      </p:sp>
      <p:sp>
        <p:nvSpPr>
          <p:cNvPr id="3" name="Subtitle 2"/>
          <p:cNvSpPr>
            <a:spLocks noGrp="1"/>
          </p:cNvSpPr>
          <p:nvPr>
            <p:ph type="subTitle" idx="1"/>
          </p:nvPr>
        </p:nvSpPr>
        <p:spPr/>
        <p:txBody>
          <a:bodyPr/>
          <a:lstStyle/>
          <a:p>
            <a:r>
              <a:rPr lang="en-US" smtClean="0"/>
              <a:t>3.3 Applications</a:t>
            </a:r>
            <a:endParaRPr lang="en-US" dirty="0"/>
          </a:p>
        </p:txBody>
      </p:sp>
    </p:spTree>
    <p:extLst>
      <p:ext uri="{BB962C8B-B14F-4D97-AF65-F5344CB8AC3E}">
        <p14:creationId xmlns:p14="http://schemas.microsoft.com/office/powerpoint/2010/main" val="168255630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Coming up…</a:t>
            </a:r>
            <a:endParaRPr lang="en-US" dirty="0"/>
          </a:p>
        </p:txBody>
      </p:sp>
      <p:sp>
        <p:nvSpPr>
          <p:cNvPr id="3" name="Content Placeholder 2"/>
          <p:cNvSpPr>
            <a:spLocks noGrp="1"/>
          </p:cNvSpPr>
          <p:nvPr>
            <p:ph idx="1"/>
          </p:nvPr>
        </p:nvSpPr>
        <p:spPr/>
        <p:txBody>
          <a:bodyPr/>
          <a:lstStyle/>
          <a:p>
            <a:r>
              <a:rPr lang="en-US" dirty="0"/>
              <a:t>Day 12 Reading Guide 3.4</a:t>
            </a:r>
          </a:p>
          <a:p>
            <a:r>
              <a:rPr lang="en-US" dirty="0" smtClean="0"/>
              <a:t>Quiz #5 Due November 8</a:t>
            </a:r>
            <a:r>
              <a:rPr lang="en-US" baseline="30000" dirty="0" smtClean="0"/>
              <a:t>th</a:t>
            </a:r>
          </a:p>
          <a:p>
            <a:r>
              <a:rPr lang="en-US" dirty="0" smtClean="0"/>
              <a:t>No School November 11</a:t>
            </a:r>
            <a:r>
              <a:rPr lang="en-US" baseline="30000" dirty="0" smtClean="0"/>
              <a:t>th</a:t>
            </a:r>
            <a:endParaRPr lang="en-US" dirty="0" smtClean="0"/>
          </a:p>
          <a:p>
            <a:r>
              <a:rPr lang="en-US" dirty="0" smtClean="0"/>
              <a:t>Test #2 Due November 15</a:t>
            </a:r>
            <a:r>
              <a:rPr lang="en-US" baseline="30000" dirty="0" smtClean="0"/>
              <a:t>th</a:t>
            </a:r>
            <a:endParaRPr lang="en-US" dirty="0"/>
          </a:p>
        </p:txBody>
      </p:sp>
    </p:spTree>
    <p:extLst>
      <p:ext uri="{BB962C8B-B14F-4D97-AF65-F5344CB8AC3E}">
        <p14:creationId xmlns:p14="http://schemas.microsoft.com/office/powerpoint/2010/main" val="135104529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Exit Ticket</a:t>
            </a:r>
            <a:endParaRPr lang="en-US" dirty="0"/>
          </a:p>
        </p:txBody>
      </p:sp>
      <p:sp>
        <p:nvSpPr>
          <p:cNvPr id="3" name="Content Placeholder 2"/>
          <p:cNvSpPr>
            <a:spLocks noGrp="1"/>
          </p:cNvSpPr>
          <p:nvPr>
            <p:ph idx="1"/>
          </p:nvPr>
        </p:nvSpPr>
        <p:spPr/>
        <p:txBody>
          <a:bodyPr>
            <a:normAutofit fontScale="92500" lnSpcReduction="10000"/>
          </a:bodyPr>
          <a:lstStyle/>
          <a:p>
            <a:pPr marL="514350" indent="-514350">
              <a:buFont typeface="+mj-lt"/>
              <a:buAutoNum type="arabicPeriod"/>
            </a:pPr>
            <a:r>
              <a:rPr lang="en-US" dirty="0" smtClean="0"/>
              <a:t> </a:t>
            </a:r>
          </a:p>
          <a:p>
            <a:pPr marL="514350" indent="-514350">
              <a:buFont typeface="+mj-lt"/>
              <a:buAutoNum type="arabicPeriod"/>
            </a:pPr>
            <a:endParaRPr lang="en-US" dirty="0"/>
          </a:p>
          <a:p>
            <a:pPr marL="514350" indent="-514350">
              <a:buFont typeface="+mj-lt"/>
              <a:buAutoNum type="arabicPeriod"/>
            </a:pPr>
            <a:endParaRPr lang="en-US" dirty="0"/>
          </a:p>
          <a:p>
            <a:pPr marL="514350" indent="-514350">
              <a:buFont typeface="+mj-lt"/>
              <a:buAutoNum type="arabicPeriod"/>
            </a:pPr>
            <a:r>
              <a:rPr lang="en-US" dirty="0"/>
              <a:t>While growing up, </a:t>
            </a:r>
            <a:r>
              <a:rPr lang="en-US" dirty="0" smtClean="0"/>
              <a:t>Josh was </a:t>
            </a:r>
            <a:r>
              <a:rPr lang="en-US" dirty="0"/>
              <a:t>allowed to watch TV an average of 3 hours a day over a one week period. One particular week he watched 1 hour, 2 hours, 1 hour, 3 hours, 3 hours and 5 hours. How many hours can </a:t>
            </a:r>
            <a:r>
              <a:rPr lang="en-US" dirty="0" smtClean="0"/>
              <a:t>Josh watch </a:t>
            </a:r>
            <a:r>
              <a:rPr lang="en-US" dirty="0"/>
              <a:t>the seventh and last day of the week and still obey his parents? </a:t>
            </a:r>
          </a:p>
        </p:txBody>
      </p:sp>
      <p:graphicFrame>
        <p:nvGraphicFramePr>
          <p:cNvPr id="4" name="Object 3"/>
          <p:cNvGraphicFramePr>
            <a:graphicFrameLocks noChangeAspect="1"/>
          </p:cNvGraphicFramePr>
          <p:nvPr>
            <p:extLst>
              <p:ext uri="{D42A27DB-BD31-4B8C-83A1-F6EECF244321}">
                <p14:modId xmlns:p14="http://schemas.microsoft.com/office/powerpoint/2010/main" val="2510345979"/>
              </p:ext>
            </p:extLst>
          </p:nvPr>
        </p:nvGraphicFramePr>
        <p:xfrm>
          <a:off x="1447800" y="1447800"/>
          <a:ext cx="3348038" cy="935038"/>
        </p:xfrm>
        <a:graphic>
          <a:graphicData uri="http://schemas.openxmlformats.org/presentationml/2006/ole">
            <mc:AlternateContent xmlns:mc="http://schemas.openxmlformats.org/markup-compatibility/2006">
              <mc:Choice xmlns:v="urn:schemas-microsoft-com:vml" Requires="v">
                <p:oleObj spid="_x0000_s5137" name="Equation" r:id="rId3" imgW="1409400" imgH="393480" progId="Equation.DSMT4">
                  <p:embed/>
                </p:oleObj>
              </mc:Choice>
              <mc:Fallback>
                <p:oleObj name="Equation" r:id="rId3" imgW="1409400" imgH="393480" progId="Equation.DSMT4">
                  <p:embed/>
                  <p:pic>
                    <p:nvPicPr>
                      <p:cNvPr id="0" name=""/>
                      <p:cNvPicPr/>
                      <p:nvPr/>
                    </p:nvPicPr>
                    <p:blipFill>
                      <a:blip r:embed="rId4"/>
                      <a:stretch>
                        <a:fillRect/>
                      </a:stretch>
                    </p:blipFill>
                    <p:spPr>
                      <a:xfrm>
                        <a:off x="1447800" y="1447800"/>
                        <a:ext cx="3348038" cy="935038"/>
                      </a:xfrm>
                      <a:prstGeom prst="rect">
                        <a:avLst/>
                      </a:prstGeom>
                    </p:spPr>
                  </p:pic>
                </p:oleObj>
              </mc:Fallback>
            </mc:AlternateContent>
          </a:graphicData>
        </a:graphic>
      </p:graphicFrame>
    </p:spTree>
    <p:extLst>
      <p:ext uri="{BB962C8B-B14F-4D97-AF65-F5344CB8AC3E}">
        <p14:creationId xmlns:p14="http://schemas.microsoft.com/office/powerpoint/2010/main" val="356424799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Warm-up</a:t>
            </a:r>
            <a:endParaRPr lang="en-US" dirty="0"/>
          </a:p>
        </p:txBody>
      </p:sp>
      <p:sp>
        <p:nvSpPr>
          <p:cNvPr id="3" name="Content Placeholder 2"/>
          <p:cNvSpPr>
            <a:spLocks noGrp="1"/>
          </p:cNvSpPr>
          <p:nvPr>
            <p:ph idx="1"/>
          </p:nvPr>
        </p:nvSpPr>
        <p:spPr/>
        <p:txBody>
          <a:bodyPr>
            <a:normAutofit/>
          </a:bodyPr>
          <a:lstStyle/>
          <a:p>
            <a:pPr marL="0" indent="0">
              <a:buNone/>
            </a:pPr>
            <a:r>
              <a:rPr lang="en-US" dirty="0" smtClean="0"/>
              <a:t>The area of a trapezoid is 51 square meters. One base is 7 meters long, and the other is 10 meters long. Solve the formula for “h” the find the height of the trapezoid.</a:t>
            </a:r>
          </a:p>
          <a:p>
            <a:pPr marL="514350" indent="-514350">
              <a:buFont typeface="+mj-lt"/>
              <a:buAutoNum type="arabicPeriod"/>
            </a:pPr>
            <a:endParaRPr lang="en-US" dirty="0" smtClean="0"/>
          </a:p>
          <a:p>
            <a:pPr marL="0" indent="0">
              <a:buNone/>
            </a:pPr>
            <a:r>
              <a:rPr lang="en-US" dirty="0" smtClean="0"/>
              <a:t> </a:t>
            </a:r>
          </a:p>
          <a:p>
            <a:pPr marL="514350" indent="-514350">
              <a:buFont typeface="+mj-lt"/>
              <a:buAutoNum type="arabicPeriod"/>
            </a:pPr>
            <a:endParaRPr lang="en-US" dirty="0"/>
          </a:p>
          <a:p>
            <a:pPr marL="514350" indent="-514350">
              <a:buFont typeface="+mj-lt"/>
              <a:buAutoNum type="arabicPeriod"/>
            </a:pPr>
            <a:endParaRPr lang="en-US" dirty="0"/>
          </a:p>
        </p:txBody>
      </p:sp>
      <p:graphicFrame>
        <p:nvGraphicFramePr>
          <p:cNvPr id="5" name="Object 4"/>
          <p:cNvGraphicFramePr>
            <a:graphicFrameLocks noChangeAspect="1"/>
          </p:cNvGraphicFramePr>
          <p:nvPr>
            <p:extLst>
              <p:ext uri="{D42A27DB-BD31-4B8C-83A1-F6EECF244321}">
                <p14:modId xmlns:p14="http://schemas.microsoft.com/office/powerpoint/2010/main" val="1903187310"/>
              </p:ext>
            </p:extLst>
          </p:nvPr>
        </p:nvGraphicFramePr>
        <p:xfrm>
          <a:off x="685799" y="3962400"/>
          <a:ext cx="2582575" cy="1143000"/>
        </p:xfrm>
        <a:graphic>
          <a:graphicData uri="http://schemas.openxmlformats.org/presentationml/2006/ole">
            <mc:AlternateContent xmlns:mc="http://schemas.openxmlformats.org/markup-compatibility/2006">
              <mc:Choice xmlns:v="urn:schemas-microsoft-com:vml" Requires="v">
                <p:oleObj spid="_x0000_s6170" name="Equation" r:id="rId3" imgW="888840" imgH="393480" progId="Equation.DSMT4">
                  <p:embed/>
                </p:oleObj>
              </mc:Choice>
              <mc:Fallback>
                <p:oleObj name="Equation" r:id="rId3" imgW="888840" imgH="393480" progId="Equation.DSMT4">
                  <p:embed/>
                  <p:pic>
                    <p:nvPicPr>
                      <p:cNvPr id="0" name=""/>
                      <p:cNvPicPr/>
                      <p:nvPr/>
                    </p:nvPicPr>
                    <p:blipFill>
                      <a:blip r:embed="rId4"/>
                      <a:stretch>
                        <a:fillRect/>
                      </a:stretch>
                    </p:blipFill>
                    <p:spPr>
                      <a:xfrm>
                        <a:off x="685799" y="3962400"/>
                        <a:ext cx="2582575" cy="1143000"/>
                      </a:xfrm>
                      <a:prstGeom prst="rect">
                        <a:avLst/>
                      </a:prstGeom>
                    </p:spPr>
                  </p:pic>
                </p:oleObj>
              </mc:Fallback>
            </mc:AlternateContent>
          </a:graphicData>
        </a:graphic>
      </p:graphicFrame>
    </p:spTree>
    <p:extLst>
      <p:ext uri="{BB962C8B-B14F-4D97-AF65-F5344CB8AC3E}">
        <p14:creationId xmlns:p14="http://schemas.microsoft.com/office/powerpoint/2010/main" val="60429700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Lesson 3.3</a:t>
            </a:r>
            <a:endParaRPr lang="en-US" dirty="0"/>
          </a:p>
        </p:txBody>
      </p:sp>
      <p:sp>
        <p:nvSpPr>
          <p:cNvPr id="3" name="Subtitle 2"/>
          <p:cNvSpPr>
            <a:spLocks noGrp="1"/>
          </p:cNvSpPr>
          <p:nvPr>
            <p:ph type="subTitle" idx="1"/>
          </p:nvPr>
        </p:nvSpPr>
        <p:spPr/>
        <p:txBody>
          <a:bodyPr/>
          <a:lstStyle/>
          <a:p>
            <a:r>
              <a:rPr lang="en-US" dirty="0" smtClean="0"/>
              <a:t>Applications</a:t>
            </a:r>
            <a:endParaRPr lang="en-US" dirty="0"/>
          </a:p>
        </p:txBody>
      </p:sp>
    </p:spTree>
    <p:extLst>
      <p:ext uri="{BB962C8B-B14F-4D97-AF65-F5344CB8AC3E}">
        <p14:creationId xmlns:p14="http://schemas.microsoft.com/office/powerpoint/2010/main" val="38650813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Hawkes </a:t>
            </a:r>
            <a:endParaRPr lang="en-US" dirty="0"/>
          </a:p>
        </p:txBody>
      </p:sp>
      <p:pic>
        <p:nvPicPr>
          <p:cNvPr id="9218" name="Picture 2"/>
          <p:cNvPicPr>
            <a:picLocks noChangeAspect="1" noChangeArrowheads="1"/>
          </p:cNvPicPr>
          <p:nvPr/>
        </p:nvPicPr>
        <p:blipFill rotWithShape="1">
          <a:blip r:embed="rId2">
            <a:extLst>
              <a:ext uri="{28A0092B-C50C-407E-A947-70E740481C1C}">
                <a14:useLocalDpi xmlns:a14="http://schemas.microsoft.com/office/drawing/2010/main" val="0"/>
              </a:ext>
            </a:extLst>
          </a:blip>
          <a:srcRect l="16406" t="5917" r="3208" b="50706"/>
          <a:stretch/>
        </p:blipFill>
        <p:spPr bwMode="auto">
          <a:xfrm>
            <a:off x="1" y="1600200"/>
            <a:ext cx="9144000" cy="39624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387527444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Average</a:t>
            </a:r>
            <a:endParaRPr lang="en-US" dirty="0"/>
          </a:p>
        </p:txBody>
      </p:sp>
      <p:sp>
        <p:nvSpPr>
          <p:cNvPr id="3" name="Content Placeholder 2"/>
          <p:cNvSpPr>
            <a:spLocks noGrp="1"/>
          </p:cNvSpPr>
          <p:nvPr>
            <p:ph idx="1"/>
          </p:nvPr>
        </p:nvSpPr>
        <p:spPr/>
        <p:txBody>
          <a:bodyPr/>
          <a:lstStyle/>
          <a:p>
            <a:pPr marL="0" indent="0">
              <a:buNone/>
            </a:pPr>
            <a:r>
              <a:rPr lang="en-US" dirty="0" smtClean="0"/>
              <a:t>Exam Scores: Daniel had scores of 80, 92, 89, and 95 on four tests in his algebra class. What score will he need on his fifth exam to have an overall average of 90? (All exams have a maximum of 100 </a:t>
            </a:r>
            <a:r>
              <a:rPr lang="en-US" smtClean="0"/>
              <a:t>points</a:t>
            </a:r>
            <a:r>
              <a:rPr lang="en-US" smtClean="0"/>
              <a:t>.) FIXXXXX</a:t>
            </a:r>
            <a:endParaRPr lang="en-US" dirty="0" smtClean="0"/>
          </a:p>
          <a:p>
            <a:pPr marL="0" indent="0">
              <a:buNone/>
            </a:pPr>
            <a:endParaRPr lang="en-US" dirty="0"/>
          </a:p>
        </p:txBody>
      </p:sp>
      <p:graphicFrame>
        <p:nvGraphicFramePr>
          <p:cNvPr id="4" name="Object 3"/>
          <p:cNvGraphicFramePr>
            <a:graphicFrameLocks noChangeAspect="1"/>
          </p:cNvGraphicFramePr>
          <p:nvPr>
            <p:extLst>
              <p:ext uri="{D42A27DB-BD31-4B8C-83A1-F6EECF244321}">
                <p14:modId xmlns:p14="http://schemas.microsoft.com/office/powerpoint/2010/main" val="2904853291"/>
              </p:ext>
            </p:extLst>
          </p:nvPr>
        </p:nvGraphicFramePr>
        <p:xfrm>
          <a:off x="914400" y="5029200"/>
          <a:ext cx="3352800" cy="838200"/>
        </p:xfrm>
        <a:graphic>
          <a:graphicData uri="http://schemas.openxmlformats.org/presentationml/2006/ole">
            <mc:AlternateContent xmlns:mc="http://schemas.openxmlformats.org/markup-compatibility/2006">
              <mc:Choice xmlns:v="urn:schemas-microsoft-com:vml" Requires="v">
                <p:oleObj spid="_x0000_s8214" name="Equation" r:id="rId4" imgW="1574640" imgH="393480" progId="Equation.DSMT4">
                  <p:embed/>
                </p:oleObj>
              </mc:Choice>
              <mc:Fallback>
                <p:oleObj name="Equation" r:id="rId4" imgW="1574640" imgH="393480" progId="Equation.DSMT4">
                  <p:embed/>
                  <p:pic>
                    <p:nvPicPr>
                      <p:cNvPr id="0" name=""/>
                      <p:cNvPicPr/>
                      <p:nvPr/>
                    </p:nvPicPr>
                    <p:blipFill>
                      <a:blip r:embed="rId5"/>
                      <a:stretch>
                        <a:fillRect/>
                      </a:stretch>
                    </p:blipFill>
                    <p:spPr>
                      <a:xfrm>
                        <a:off x="914400" y="5029200"/>
                        <a:ext cx="3352800" cy="838200"/>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228750854"/>
              </p:ext>
            </p:extLst>
          </p:nvPr>
        </p:nvGraphicFramePr>
        <p:xfrm>
          <a:off x="5410200" y="5181600"/>
          <a:ext cx="1871980" cy="558800"/>
        </p:xfrm>
        <a:graphic>
          <a:graphicData uri="http://schemas.openxmlformats.org/presentationml/2006/ole">
            <mc:AlternateContent xmlns:mc="http://schemas.openxmlformats.org/markup-compatibility/2006">
              <mc:Choice xmlns:v="urn:schemas-microsoft-com:vml" Requires="v">
                <p:oleObj spid="_x0000_s8215" name="Equation" r:id="rId6" imgW="850680" imgH="253800" progId="Equation.DSMT4">
                  <p:embed/>
                </p:oleObj>
              </mc:Choice>
              <mc:Fallback>
                <p:oleObj name="Equation" r:id="rId6" imgW="850680" imgH="253800" progId="Equation.DSMT4">
                  <p:embed/>
                  <p:pic>
                    <p:nvPicPr>
                      <p:cNvPr id="0" name=""/>
                      <p:cNvPicPr/>
                      <p:nvPr/>
                    </p:nvPicPr>
                    <p:blipFill>
                      <a:blip r:embed="rId7"/>
                      <a:stretch>
                        <a:fillRect/>
                      </a:stretch>
                    </p:blipFill>
                    <p:spPr>
                      <a:xfrm>
                        <a:off x="5410200" y="5181600"/>
                        <a:ext cx="1871980" cy="558800"/>
                      </a:xfrm>
                      <a:prstGeom prst="rect">
                        <a:avLst/>
                      </a:prstGeom>
                    </p:spPr>
                  </p:pic>
                </p:oleObj>
              </mc:Fallback>
            </mc:AlternateContent>
          </a:graphicData>
        </a:graphic>
      </p:graphicFrame>
    </p:spTree>
    <p:extLst>
      <p:ext uri="{BB962C8B-B14F-4D97-AF65-F5344CB8AC3E}">
        <p14:creationId xmlns:p14="http://schemas.microsoft.com/office/powerpoint/2010/main" val="36316838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anim calcmode="lin" valueType="num">
                                      <p:cBhvr>
                                        <p:cTn id="13" dur="1000" fill="hold"/>
                                        <p:tgtEl>
                                          <p:spTgt spid="4"/>
                                        </p:tgtEl>
                                        <p:attrNameLst>
                                          <p:attrName>ppt_x</p:attrName>
                                        </p:attrNameLst>
                                      </p:cBhvr>
                                      <p:tavLst>
                                        <p:tav tm="0">
                                          <p:val>
                                            <p:strVal val="#ppt_x"/>
                                          </p:val>
                                        </p:tav>
                                        <p:tav tm="100000">
                                          <p:val>
                                            <p:strVal val="#ppt_x"/>
                                          </p:val>
                                        </p:tav>
                                      </p:tavLst>
                                    </p:anim>
                                    <p:anim calcmode="lin" valueType="num">
                                      <p:cBhvr>
                                        <p:cTn id="1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2" presetClass="entr" presetSubtype="4" fill="hold" nodeType="clickEffect">
                                  <p:stCondLst>
                                    <p:cond delay="0"/>
                                  </p:stCondLst>
                                  <p:childTnLst>
                                    <p:set>
                                      <p:cBhvr>
                                        <p:cTn id="18" dur="1" fill="hold">
                                          <p:stCondLst>
                                            <p:cond delay="0"/>
                                          </p:stCondLst>
                                        </p:cTn>
                                        <p:tgtEl>
                                          <p:spTgt spid="5"/>
                                        </p:tgtEl>
                                        <p:attrNameLst>
                                          <p:attrName>style.visibility</p:attrName>
                                        </p:attrNameLst>
                                      </p:cBhvr>
                                      <p:to>
                                        <p:strVal val="visible"/>
                                      </p:to>
                                    </p:set>
                                    <p:animEffect transition="in" filter="wipe(down)">
                                      <p:cBhvr>
                                        <p:cTn id="19" dur="5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Distance-Rate-Time</a:t>
            </a:r>
            <a:endParaRPr lang="en-US"/>
          </a:p>
        </p:txBody>
      </p:sp>
      <p:sp>
        <p:nvSpPr>
          <p:cNvPr id="3" name="Content Placeholder 2"/>
          <p:cNvSpPr>
            <a:spLocks noGrp="1"/>
          </p:cNvSpPr>
          <p:nvPr>
            <p:ph idx="1"/>
          </p:nvPr>
        </p:nvSpPr>
        <p:spPr/>
        <p:txBody>
          <a:bodyPr/>
          <a:lstStyle/>
          <a:p>
            <a:pPr marL="0" indent="0">
              <a:buNone/>
            </a:pPr>
            <a:r>
              <a:rPr lang="en-US" dirty="0" smtClean="0"/>
              <a:t>Jane rides her bike to Lake </a:t>
            </a:r>
            <a:r>
              <a:rPr lang="en-US" dirty="0" err="1" smtClean="0"/>
              <a:t>Junaluska</a:t>
            </a:r>
            <a:r>
              <a:rPr lang="en-US" dirty="0" smtClean="0"/>
              <a:t>. Going to the lake, she averages 12 mph. On the return trip, she averages 10 mph. If the round trip takes a total of 5.5 hours, how long does the return trip take</a:t>
            </a:r>
            <a:r>
              <a:rPr lang="en-US" dirty="0"/>
              <a:t>? </a:t>
            </a:r>
          </a:p>
        </p:txBody>
      </p:sp>
    </p:spTree>
    <p:extLst>
      <p:ext uri="{BB962C8B-B14F-4D97-AF65-F5344CB8AC3E}">
        <p14:creationId xmlns:p14="http://schemas.microsoft.com/office/powerpoint/2010/main" val="2196598019"/>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Interest</a:t>
            </a:r>
            <a:endParaRPr lang="en-US" dirty="0"/>
          </a:p>
        </p:txBody>
      </p:sp>
      <p:sp>
        <p:nvSpPr>
          <p:cNvPr id="3" name="Content Placeholder 2"/>
          <p:cNvSpPr>
            <a:spLocks noGrp="1"/>
          </p:cNvSpPr>
          <p:nvPr>
            <p:ph idx="1"/>
          </p:nvPr>
        </p:nvSpPr>
        <p:spPr/>
        <p:txBody>
          <a:bodyPr/>
          <a:lstStyle/>
          <a:p>
            <a:pPr marL="0" indent="0">
              <a:buNone/>
            </a:pPr>
            <a:r>
              <a:rPr lang="en-US" dirty="0" smtClean="0"/>
              <a:t>Two investments totaling $16,000 produce an annual income of $1140. One investment yields 6% a year, while the other yields 8% per year. How much is invested at each rate</a:t>
            </a:r>
            <a:r>
              <a:rPr lang="en-US" dirty="0"/>
              <a:t>? </a:t>
            </a:r>
          </a:p>
        </p:txBody>
      </p:sp>
    </p:spTree>
    <p:extLst>
      <p:ext uri="{BB962C8B-B14F-4D97-AF65-F5344CB8AC3E}">
        <p14:creationId xmlns:p14="http://schemas.microsoft.com/office/powerpoint/2010/main" val="251955795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Cost</a:t>
            </a:r>
            <a:endParaRPr lang="en-US" dirty="0"/>
          </a:p>
        </p:txBody>
      </p:sp>
      <p:sp>
        <p:nvSpPr>
          <p:cNvPr id="3" name="Content Placeholder 2"/>
          <p:cNvSpPr>
            <a:spLocks noGrp="1"/>
          </p:cNvSpPr>
          <p:nvPr>
            <p:ph idx="1"/>
          </p:nvPr>
        </p:nvSpPr>
        <p:spPr/>
        <p:txBody>
          <a:bodyPr/>
          <a:lstStyle/>
          <a:p>
            <a:pPr marL="0" indent="0">
              <a:buNone/>
            </a:pPr>
            <a:r>
              <a:rPr lang="en-US" dirty="0" smtClean="0"/>
              <a:t>A particular style of shoe costs the dealer $81 per pair. At what price should the dealer mark them so he can sell them at a 10% discount off the selling price and still make a 25% profit?</a:t>
            </a:r>
          </a:p>
          <a:p>
            <a:pPr marL="0" indent="0">
              <a:buNone/>
            </a:pPr>
            <a:r>
              <a:rPr lang="en-US" dirty="0" smtClean="0"/>
              <a:t>Profit=Selling price-cost</a:t>
            </a:r>
          </a:p>
          <a:p>
            <a:pPr marL="0" indent="0">
              <a:buNone/>
            </a:pPr>
            <a:r>
              <a:rPr lang="en-US" dirty="0" smtClean="0"/>
              <a:t>Let N=the selling price</a:t>
            </a:r>
          </a:p>
        </p:txBody>
      </p:sp>
      <p:graphicFrame>
        <p:nvGraphicFramePr>
          <p:cNvPr id="4" name="Object 3"/>
          <p:cNvGraphicFramePr>
            <a:graphicFrameLocks noChangeAspect="1"/>
          </p:cNvGraphicFramePr>
          <p:nvPr>
            <p:extLst>
              <p:ext uri="{D42A27DB-BD31-4B8C-83A1-F6EECF244321}">
                <p14:modId xmlns:p14="http://schemas.microsoft.com/office/powerpoint/2010/main" val="322795206"/>
              </p:ext>
            </p:extLst>
          </p:nvPr>
        </p:nvGraphicFramePr>
        <p:xfrm>
          <a:off x="5257800" y="4572000"/>
          <a:ext cx="1989137" cy="677863"/>
        </p:xfrm>
        <a:graphic>
          <a:graphicData uri="http://schemas.openxmlformats.org/presentationml/2006/ole">
            <mc:AlternateContent xmlns:mc="http://schemas.openxmlformats.org/markup-compatibility/2006">
              <mc:Choice xmlns:v="urn:schemas-microsoft-com:vml" Requires="v">
                <p:oleObj spid="_x0000_s7189" name="Equation" r:id="rId4" imgW="1155600" imgH="393480" progId="Equation.DSMT4">
                  <p:embed/>
                </p:oleObj>
              </mc:Choice>
              <mc:Fallback>
                <p:oleObj name="Equation" r:id="rId4" imgW="1155600" imgH="393480" progId="Equation.DSMT4">
                  <p:embed/>
                  <p:pic>
                    <p:nvPicPr>
                      <p:cNvPr id="0" name=""/>
                      <p:cNvPicPr/>
                      <p:nvPr/>
                    </p:nvPicPr>
                    <p:blipFill>
                      <a:blip r:embed="rId5"/>
                      <a:stretch>
                        <a:fillRect/>
                      </a:stretch>
                    </p:blipFill>
                    <p:spPr>
                      <a:xfrm>
                        <a:off x="5257800" y="4572000"/>
                        <a:ext cx="1989137" cy="677863"/>
                      </a:xfrm>
                      <a:prstGeom prst="rect">
                        <a:avLst/>
                      </a:prstGeom>
                    </p:spPr>
                  </p:pic>
                </p:oleObj>
              </mc:Fallback>
            </mc:AlternateContent>
          </a:graphicData>
        </a:graphic>
      </p:graphicFrame>
      <p:graphicFrame>
        <p:nvGraphicFramePr>
          <p:cNvPr id="5" name="Object 4"/>
          <p:cNvGraphicFramePr>
            <a:graphicFrameLocks noChangeAspect="1"/>
          </p:cNvGraphicFramePr>
          <p:nvPr>
            <p:extLst>
              <p:ext uri="{D42A27DB-BD31-4B8C-83A1-F6EECF244321}">
                <p14:modId xmlns:p14="http://schemas.microsoft.com/office/powerpoint/2010/main" val="2519936943"/>
              </p:ext>
            </p:extLst>
          </p:nvPr>
        </p:nvGraphicFramePr>
        <p:xfrm>
          <a:off x="5257800" y="3886200"/>
          <a:ext cx="1946275" cy="306387"/>
        </p:xfrm>
        <a:graphic>
          <a:graphicData uri="http://schemas.openxmlformats.org/presentationml/2006/ole">
            <mc:AlternateContent xmlns:mc="http://schemas.openxmlformats.org/markup-compatibility/2006">
              <mc:Choice xmlns:v="urn:schemas-microsoft-com:vml" Requires="v">
                <p:oleObj spid="_x0000_s7190" name="Equation" r:id="rId6" imgW="1130040" imgH="177480" progId="Equation.DSMT4">
                  <p:embed/>
                </p:oleObj>
              </mc:Choice>
              <mc:Fallback>
                <p:oleObj name="Equation" r:id="rId6" imgW="1130040" imgH="177480" progId="Equation.DSMT4">
                  <p:embed/>
                  <p:pic>
                    <p:nvPicPr>
                      <p:cNvPr id="0" name="Object 3"/>
                      <p:cNvPicPr>
                        <a:picLocks noChangeAspect="1" noChangeArrowheads="1"/>
                      </p:cNvPicPr>
                      <p:nvPr/>
                    </p:nvPicPr>
                    <p:blipFill>
                      <a:blip r:embed="rId7"/>
                      <a:srcRect/>
                      <a:stretch>
                        <a:fillRect/>
                      </a:stretch>
                    </p:blipFill>
                    <p:spPr bwMode="auto">
                      <a:xfrm>
                        <a:off x="5257800" y="3886200"/>
                        <a:ext cx="19462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6" name="Object 5"/>
          <p:cNvGraphicFramePr>
            <a:graphicFrameLocks noChangeAspect="1"/>
          </p:cNvGraphicFramePr>
          <p:nvPr>
            <p:extLst>
              <p:ext uri="{D42A27DB-BD31-4B8C-83A1-F6EECF244321}">
                <p14:modId xmlns:p14="http://schemas.microsoft.com/office/powerpoint/2010/main" val="1986248598"/>
              </p:ext>
            </p:extLst>
          </p:nvPr>
        </p:nvGraphicFramePr>
        <p:xfrm>
          <a:off x="609600" y="4876800"/>
          <a:ext cx="3563938" cy="436563"/>
        </p:xfrm>
        <a:graphic>
          <a:graphicData uri="http://schemas.openxmlformats.org/presentationml/2006/ole">
            <mc:AlternateContent xmlns:mc="http://schemas.openxmlformats.org/markup-compatibility/2006">
              <mc:Choice xmlns:v="urn:schemas-microsoft-com:vml" Requires="v">
                <p:oleObj spid="_x0000_s7191" name="Equation" r:id="rId8" imgW="2070000" imgH="253800" progId="Equation.DSMT4">
                  <p:embed/>
                </p:oleObj>
              </mc:Choice>
              <mc:Fallback>
                <p:oleObj name="Equation" r:id="rId8" imgW="2070000" imgH="253800" progId="Equation.DSMT4">
                  <p:embed/>
                  <p:pic>
                    <p:nvPicPr>
                      <p:cNvPr id="0" name="Object 3"/>
                      <p:cNvPicPr>
                        <a:picLocks noChangeAspect="1" noChangeArrowheads="1"/>
                      </p:cNvPicPr>
                      <p:nvPr/>
                    </p:nvPicPr>
                    <p:blipFill>
                      <a:blip r:embed="rId9"/>
                      <a:srcRect/>
                      <a:stretch>
                        <a:fillRect/>
                      </a:stretch>
                    </p:blipFill>
                    <p:spPr bwMode="auto">
                      <a:xfrm>
                        <a:off x="609600" y="4876800"/>
                        <a:ext cx="3563938" cy="436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7" name="Object 6"/>
          <p:cNvGraphicFramePr>
            <a:graphicFrameLocks noChangeAspect="1"/>
          </p:cNvGraphicFramePr>
          <p:nvPr>
            <p:extLst>
              <p:ext uri="{D42A27DB-BD31-4B8C-83A1-F6EECF244321}">
                <p14:modId xmlns:p14="http://schemas.microsoft.com/office/powerpoint/2010/main" val="2279670971"/>
              </p:ext>
            </p:extLst>
          </p:nvPr>
        </p:nvGraphicFramePr>
        <p:xfrm>
          <a:off x="609600" y="5486400"/>
          <a:ext cx="2230438" cy="438150"/>
        </p:xfrm>
        <a:graphic>
          <a:graphicData uri="http://schemas.openxmlformats.org/presentationml/2006/ole">
            <mc:AlternateContent xmlns:mc="http://schemas.openxmlformats.org/markup-compatibility/2006">
              <mc:Choice xmlns:v="urn:schemas-microsoft-com:vml" Requires="v">
                <p:oleObj spid="_x0000_s7192" name="Equation" r:id="rId10" imgW="1295280" imgH="253800" progId="Equation.DSMT4">
                  <p:embed/>
                </p:oleObj>
              </mc:Choice>
              <mc:Fallback>
                <p:oleObj name="Equation" r:id="rId10" imgW="1295280" imgH="253800" progId="Equation.DSMT4">
                  <p:embed/>
                  <p:pic>
                    <p:nvPicPr>
                      <p:cNvPr id="0" name="Object 3"/>
                      <p:cNvPicPr>
                        <a:picLocks noChangeAspect="1" noChangeArrowheads="1"/>
                      </p:cNvPicPr>
                      <p:nvPr/>
                    </p:nvPicPr>
                    <p:blipFill>
                      <a:blip r:embed="rId11"/>
                      <a:srcRect/>
                      <a:stretch>
                        <a:fillRect/>
                      </a:stretch>
                    </p:blipFill>
                    <p:spPr bwMode="auto">
                      <a:xfrm>
                        <a:off x="609600" y="5486400"/>
                        <a:ext cx="2230438" cy="438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graphicFrame>
        <p:nvGraphicFramePr>
          <p:cNvPr id="8" name="Object 7"/>
          <p:cNvGraphicFramePr>
            <a:graphicFrameLocks noChangeAspect="1"/>
          </p:cNvGraphicFramePr>
          <p:nvPr>
            <p:extLst>
              <p:ext uri="{D42A27DB-BD31-4B8C-83A1-F6EECF244321}">
                <p14:modId xmlns:p14="http://schemas.microsoft.com/office/powerpoint/2010/main" val="4246166993"/>
              </p:ext>
            </p:extLst>
          </p:nvPr>
        </p:nvGraphicFramePr>
        <p:xfrm>
          <a:off x="5562600" y="5562600"/>
          <a:ext cx="1400175" cy="306387"/>
        </p:xfrm>
        <a:graphic>
          <a:graphicData uri="http://schemas.openxmlformats.org/presentationml/2006/ole">
            <mc:AlternateContent xmlns:mc="http://schemas.openxmlformats.org/markup-compatibility/2006">
              <mc:Choice xmlns:v="urn:schemas-microsoft-com:vml" Requires="v">
                <p:oleObj spid="_x0000_s7193" name="Equation" r:id="rId12" imgW="812520" imgH="177480" progId="Equation.DSMT4">
                  <p:embed/>
                </p:oleObj>
              </mc:Choice>
              <mc:Fallback>
                <p:oleObj name="Equation" r:id="rId12" imgW="812520" imgH="177480" progId="Equation.DSMT4">
                  <p:embed/>
                  <p:pic>
                    <p:nvPicPr>
                      <p:cNvPr id="0" name="Object 3"/>
                      <p:cNvPicPr>
                        <a:picLocks noChangeAspect="1" noChangeArrowheads="1"/>
                      </p:cNvPicPr>
                      <p:nvPr/>
                    </p:nvPicPr>
                    <p:blipFill>
                      <a:blip r:embed="rId13"/>
                      <a:srcRect/>
                      <a:stretch>
                        <a:fillRect/>
                      </a:stretch>
                    </p:blipFill>
                    <p:spPr bwMode="auto">
                      <a:xfrm>
                        <a:off x="5562600" y="5562600"/>
                        <a:ext cx="1400175" cy="3063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oleObj>
              </mc:Fallback>
            </mc:AlternateContent>
          </a:graphicData>
        </a:graphic>
      </p:graphicFrame>
    </p:spTree>
    <p:extLst>
      <p:ext uri="{BB962C8B-B14F-4D97-AF65-F5344CB8AC3E}">
        <p14:creationId xmlns:p14="http://schemas.microsoft.com/office/powerpoint/2010/main" val="30677528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80">
                                          <p:stCondLst>
                                            <p:cond delay="0"/>
                                          </p:stCondLst>
                                        </p:cTn>
                                        <p:tgtEl>
                                          <p:spTgt spid="3">
                                            <p:txEl>
                                              <p:pRg st="0" end="0"/>
                                            </p:txEl>
                                          </p:spTgt>
                                        </p:tgtEl>
                                      </p:cBhvr>
                                    </p:animEffect>
                                    <p:anim calcmode="lin" valueType="num">
                                      <p:cBhvr>
                                        <p:cTn id="8" dur="1822" tmFilter="0,0; 0.14,0.36; 0.43,0.73; 0.71,0.91; 1.0,1.0">
                                          <p:stCondLst>
                                            <p:cond delay="0"/>
                                          </p:stCondLst>
                                        </p:cTn>
                                        <p:tgtEl>
                                          <p:spTgt spid="3">
                                            <p:txEl>
                                              <p:pRg st="0" end="0"/>
                                            </p:txEl>
                                          </p:spTgt>
                                        </p:tgtEl>
                                        <p:attrNameLst>
                                          <p:attrName>ppt_x</p:attrName>
                                        </p:attrNameLst>
                                      </p:cBhvr>
                                      <p:tavLst>
                                        <p:tav tm="0">
                                          <p:val>
                                            <p:strVal val="#ppt_x-0.25"/>
                                          </p:val>
                                        </p:tav>
                                        <p:tav tm="100000">
                                          <p:val>
                                            <p:strVal val="#ppt_x"/>
                                          </p:val>
                                        </p:tav>
                                      </p:tavLst>
                                    </p:anim>
                                    <p:anim calcmode="lin" valueType="num">
                                      <p:cBhvr>
                                        <p:cTn id="9" dur="664" tmFilter="0.0,0.0; 0.25,0.07; 0.50,0.2; 0.75,0.467; 1.0,1.0">
                                          <p:stCondLst>
                                            <p:cond delay="0"/>
                                          </p:stCondLst>
                                        </p:cTn>
                                        <p:tgtEl>
                                          <p:spTgt spid="3">
                                            <p:txEl>
                                              <p:pRg st="0" end="0"/>
                                            </p:txEl>
                                          </p:spTgt>
                                        </p:tgtEl>
                                        <p:attrNameLst>
                                          <p:attrName>ppt_y</p:attrName>
                                        </p:attrNameLst>
                                      </p:cBhvr>
                                      <p:tavLst>
                                        <p:tav tm="0" fmla="#ppt_y-sin(pi*$)/3">
                                          <p:val>
                                            <p:fltVal val="0.5"/>
                                          </p:val>
                                        </p:tav>
                                        <p:tav tm="100000">
                                          <p:val>
                                            <p:fltVal val="1"/>
                                          </p:val>
                                        </p:tav>
                                      </p:tavLst>
                                    </p:anim>
                                    <p:anim calcmode="lin" valueType="num">
                                      <p:cBhvr>
                                        <p:cTn id="10" dur="664" tmFilter="0, 0; 0.125,0.2665; 0.25,0.4; 0.375,0.465; 0.5,0.5;  0.625,0.535; 0.75,0.6; 0.875,0.7335; 1,1">
                                          <p:stCondLst>
                                            <p:cond delay="664"/>
                                          </p:stCondLst>
                                        </p:cTn>
                                        <p:tgtEl>
                                          <p:spTgt spid="3">
                                            <p:txEl>
                                              <p:pRg st="0" end="0"/>
                                            </p:txEl>
                                          </p:spTgt>
                                        </p:tgtEl>
                                        <p:attrNameLst>
                                          <p:attrName>ppt_y</p:attrName>
                                        </p:attrNameLst>
                                      </p:cBhvr>
                                      <p:tavLst>
                                        <p:tav tm="0" fmla="#ppt_y-sin(pi*$)/9">
                                          <p:val>
                                            <p:fltVal val="0"/>
                                          </p:val>
                                        </p:tav>
                                        <p:tav tm="100000">
                                          <p:val>
                                            <p:fltVal val="1"/>
                                          </p:val>
                                        </p:tav>
                                      </p:tavLst>
                                    </p:anim>
                                    <p:anim calcmode="lin" valueType="num">
                                      <p:cBhvr>
                                        <p:cTn id="11" dur="332" tmFilter="0, 0; 0.125,0.2665; 0.25,0.4; 0.375,0.465; 0.5,0.5;  0.625,0.535; 0.75,0.6; 0.875,0.7335; 1,1">
                                          <p:stCondLst>
                                            <p:cond delay="1324"/>
                                          </p:stCondLst>
                                        </p:cTn>
                                        <p:tgtEl>
                                          <p:spTgt spid="3">
                                            <p:txEl>
                                              <p:pRg st="0" end="0"/>
                                            </p:txEl>
                                          </p:spTgt>
                                        </p:tgtEl>
                                        <p:attrNameLst>
                                          <p:attrName>ppt_y</p:attrName>
                                        </p:attrNameLst>
                                      </p:cBhvr>
                                      <p:tavLst>
                                        <p:tav tm="0" fmla="#ppt_y-sin(pi*$)/27">
                                          <p:val>
                                            <p:fltVal val="0"/>
                                          </p:val>
                                        </p:tav>
                                        <p:tav tm="100000">
                                          <p:val>
                                            <p:fltVal val="1"/>
                                          </p:val>
                                        </p:tav>
                                      </p:tavLst>
                                    </p:anim>
                                    <p:anim calcmode="lin" valueType="num">
                                      <p:cBhvr>
                                        <p:cTn id="12" dur="164" tmFilter="0, 0; 0.125,0.2665; 0.25,0.4; 0.375,0.465; 0.5,0.5;  0.625,0.535; 0.75,0.6; 0.875,0.7335; 1,1">
                                          <p:stCondLst>
                                            <p:cond delay="1656"/>
                                          </p:stCondLst>
                                        </p:cTn>
                                        <p:tgtEl>
                                          <p:spTgt spid="3">
                                            <p:txEl>
                                              <p:pRg st="0" end="0"/>
                                            </p:txEl>
                                          </p:spTgt>
                                        </p:tgtEl>
                                        <p:attrNameLst>
                                          <p:attrName>ppt_y</p:attrName>
                                        </p:attrNameLst>
                                      </p:cBhvr>
                                      <p:tavLst>
                                        <p:tav tm="0" fmla="#ppt_y-sin(pi*$)/81">
                                          <p:val>
                                            <p:fltVal val="0"/>
                                          </p:val>
                                        </p:tav>
                                        <p:tav tm="100000">
                                          <p:val>
                                            <p:fltVal val="1"/>
                                          </p:val>
                                        </p:tav>
                                      </p:tavLst>
                                    </p:anim>
                                    <p:animScale>
                                      <p:cBhvr>
                                        <p:cTn id="13" dur="26">
                                          <p:stCondLst>
                                            <p:cond delay="650"/>
                                          </p:stCondLst>
                                        </p:cTn>
                                        <p:tgtEl>
                                          <p:spTgt spid="3">
                                            <p:txEl>
                                              <p:pRg st="0" end="0"/>
                                            </p:txEl>
                                          </p:spTgt>
                                        </p:tgtEl>
                                      </p:cBhvr>
                                      <p:to x="100000" y="60000"/>
                                    </p:animScale>
                                    <p:animScale>
                                      <p:cBhvr>
                                        <p:cTn id="14" dur="166" decel="50000">
                                          <p:stCondLst>
                                            <p:cond delay="676"/>
                                          </p:stCondLst>
                                        </p:cTn>
                                        <p:tgtEl>
                                          <p:spTgt spid="3">
                                            <p:txEl>
                                              <p:pRg st="0" end="0"/>
                                            </p:txEl>
                                          </p:spTgt>
                                        </p:tgtEl>
                                      </p:cBhvr>
                                      <p:to x="100000" y="100000"/>
                                    </p:animScale>
                                    <p:animScale>
                                      <p:cBhvr>
                                        <p:cTn id="15" dur="26">
                                          <p:stCondLst>
                                            <p:cond delay="1312"/>
                                          </p:stCondLst>
                                        </p:cTn>
                                        <p:tgtEl>
                                          <p:spTgt spid="3">
                                            <p:txEl>
                                              <p:pRg st="0" end="0"/>
                                            </p:txEl>
                                          </p:spTgt>
                                        </p:tgtEl>
                                      </p:cBhvr>
                                      <p:to x="100000" y="80000"/>
                                    </p:animScale>
                                    <p:animScale>
                                      <p:cBhvr>
                                        <p:cTn id="16" dur="166" decel="50000">
                                          <p:stCondLst>
                                            <p:cond delay="1338"/>
                                          </p:stCondLst>
                                        </p:cTn>
                                        <p:tgtEl>
                                          <p:spTgt spid="3">
                                            <p:txEl>
                                              <p:pRg st="0" end="0"/>
                                            </p:txEl>
                                          </p:spTgt>
                                        </p:tgtEl>
                                      </p:cBhvr>
                                      <p:to x="100000" y="100000"/>
                                    </p:animScale>
                                    <p:animScale>
                                      <p:cBhvr>
                                        <p:cTn id="17" dur="26">
                                          <p:stCondLst>
                                            <p:cond delay="1642"/>
                                          </p:stCondLst>
                                        </p:cTn>
                                        <p:tgtEl>
                                          <p:spTgt spid="3">
                                            <p:txEl>
                                              <p:pRg st="0" end="0"/>
                                            </p:txEl>
                                          </p:spTgt>
                                        </p:tgtEl>
                                      </p:cBhvr>
                                      <p:to x="100000" y="90000"/>
                                    </p:animScale>
                                    <p:animScale>
                                      <p:cBhvr>
                                        <p:cTn id="18" dur="166" decel="50000">
                                          <p:stCondLst>
                                            <p:cond delay="1668"/>
                                          </p:stCondLst>
                                        </p:cTn>
                                        <p:tgtEl>
                                          <p:spTgt spid="3">
                                            <p:txEl>
                                              <p:pRg st="0" end="0"/>
                                            </p:txEl>
                                          </p:spTgt>
                                        </p:tgtEl>
                                      </p:cBhvr>
                                      <p:to x="100000" y="100000"/>
                                    </p:animScale>
                                    <p:animScale>
                                      <p:cBhvr>
                                        <p:cTn id="19" dur="26">
                                          <p:stCondLst>
                                            <p:cond delay="1808"/>
                                          </p:stCondLst>
                                        </p:cTn>
                                        <p:tgtEl>
                                          <p:spTgt spid="3">
                                            <p:txEl>
                                              <p:pRg st="0" end="0"/>
                                            </p:txEl>
                                          </p:spTgt>
                                        </p:tgtEl>
                                      </p:cBhvr>
                                      <p:to x="100000" y="95000"/>
                                    </p:animScale>
                                    <p:animScale>
                                      <p:cBhvr>
                                        <p:cTn id="20" dur="166" decel="50000">
                                          <p:stCondLst>
                                            <p:cond delay="1834"/>
                                          </p:stCondLst>
                                        </p:cTn>
                                        <p:tgtEl>
                                          <p:spTgt spid="3">
                                            <p:txEl>
                                              <p:pRg st="0" end="0"/>
                                            </p:txEl>
                                          </p:spTgt>
                                        </p:tgtEl>
                                      </p:cBhvr>
                                      <p:to x="100000" y="100000"/>
                                    </p:animScale>
                                  </p:childTnLst>
                                </p:cTn>
                              </p:par>
                            </p:childTnLst>
                          </p:cTn>
                        </p:par>
                      </p:childTnLst>
                    </p:cTn>
                  </p:par>
                  <p:par>
                    <p:cTn id="21" fill="hold">
                      <p:stCondLst>
                        <p:cond delay="indefinite"/>
                      </p:stCondLst>
                      <p:childTnLst>
                        <p:par>
                          <p:cTn id="22" fill="hold">
                            <p:stCondLst>
                              <p:cond delay="0"/>
                            </p:stCondLst>
                            <p:childTnLst>
                              <p:par>
                                <p:cTn id="23" presetID="26" presetClass="entr" presetSubtype="0" fill="hold" grpId="0" nodeType="clickEffect">
                                  <p:stCondLst>
                                    <p:cond delay="0"/>
                                  </p:stCondLst>
                                  <p:childTnLst>
                                    <p:set>
                                      <p:cBhvr>
                                        <p:cTn id="24" dur="1" fill="hold">
                                          <p:stCondLst>
                                            <p:cond delay="0"/>
                                          </p:stCondLst>
                                        </p:cTn>
                                        <p:tgtEl>
                                          <p:spTgt spid="3">
                                            <p:txEl>
                                              <p:pRg st="1" end="1"/>
                                            </p:txEl>
                                          </p:spTgt>
                                        </p:tgtEl>
                                        <p:attrNameLst>
                                          <p:attrName>style.visibility</p:attrName>
                                        </p:attrNameLst>
                                      </p:cBhvr>
                                      <p:to>
                                        <p:strVal val="visible"/>
                                      </p:to>
                                    </p:set>
                                    <p:animEffect transition="in" filter="wipe(down)">
                                      <p:cBhvr>
                                        <p:cTn id="25" dur="580">
                                          <p:stCondLst>
                                            <p:cond delay="0"/>
                                          </p:stCondLst>
                                        </p:cTn>
                                        <p:tgtEl>
                                          <p:spTgt spid="3">
                                            <p:txEl>
                                              <p:pRg st="1" end="1"/>
                                            </p:txEl>
                                          </p:spTgt>
                                        </p:tgtEl>
                                      </p:cBhvr>
                                    </p:animEffect>
                                    <p:anim calcmode="lin" valueType="num">
                                      <p:cBhvr>
                                        <p:cTn id="26" dur="1822" tmFilter="0,0; 0.14,0.36; 0.43,0.73; 0.71,0.91; 1.0,1.0">
                                          <p:stCondLst>
                                            <p:cond delay="0"/>
                                          </p:stCondLst>
                                        </p:cTn>
                                        <p:tgtEl>
                                          <p:spTgt spid="3">
                                            <p:txEl>
                                              <p:pRg st="1" end="1"/>
                                            </p:txEl>
                                          </p:spTgt>
                                        </p:tgtEl>
                                        <p:attrNameLst>
                                          <p:attrName>ppt_x</p:attrName>
                                        </p:attrNameLst>
                                      </p:cBhvr>
                                      <p:tavLst>
                                        <p:tav tm="0">
                                          <p:val>
                                            <p:strVal val="#ppt_x-0.25"/>
                                          </p:val>
                                        </p:tav>
                                        <p:tav tm="100000">
                                          <p:val>
                                            <p:strVal val="#ppt_x"/>
                                          </p:val>
                                        </p:tav>
                                      </p:tavLst>
                                    </p:anim>
                                    <p:anim calcmode="lin" valueType="num">
                                      <p:cBhvr>
                                        <p:cTn id="27" dur="664" tmFilter="0.0,0.0; 0.25,0.07; 0.50,0.2; 0.75,0.467; 1.0,1.0">
                                          <p:stCondLst>
                                            <p:cond delay="0"/>
                                          </p:stCondLst>
                                        </p:cTn>
                                        <p:tgtEl>
                                          <p:spTgt spid="3">
                                            <p:txEl>
                                              <p:pRg st="1" end="1"/>
                                            </p:txEl>
                                          </p:spTgt>
                                        </p:tgtEl>
                                        <p:attrNameLst>
                                          <p:attrName>ppt_y</p:attrName>
                                        </p:attrNameLst>
                                      </p:cBhvr>
                                      <p:tavLst>
                                        <p:tav tm="0" fmla="#ppt_y-sin(pi*$)/3">
                                          <p:val>
                                            <p:fltVal val="0.5"/>
                                          </p:val>
                                        </p:tav>
                                        <p:tav tm="100000">
                                          <p:val>
                                            <p:fltVal val="1"/>
                                          </p:val>
                                        </p:tav>
                                      </p:tavLst>
                                    </p:anim>
                                    <p:anim calcmode="lin" valueType="num">
                                      <p:cBhvr>
                                        <p:cTn id="28" dur="664" tmFilter="0, 0; 0.125,0.2665; 0.25,0.4; 0.375,0.465; 0.5,0.5;  0.625,0.535; 0.75,0.6; 0.875,0.7335; 1,1">
                                          <p:stCondLst>
                                            <p:cond delay="664"/>
                                          </p:stCondLst>
                                        </p:cTn>
                                        <p:tgtEl>
                                          <p:spTgt spid="3">
                                            <p:txEl>
                                              <p:pRg st="1" end="1"/>
                                            </p:txEl>
                                          </p:spTgt>
                                        </p:tgtEl>
                                        <p:attrNameLst>
                                          <p:attrName>ppt_y</p:attrName>
                                        </p:attrNameLst>
                                      </p:cBhvr>
                                      <p:tavLst>
                                        <p:tav tm="0" fmla="#ppt_y-sin(pi*$)/9">
                                          <p:val>
                                            <p:fltVal val="0"/>
                                          </p:val>
                                        </p:tav>
                                        <p:tav tm="100000">
                                          <p:val>
                                            <p:fltVal val="1"/>
                                          </p:val>
                                        </p:tav>
                                      </p:tavLst>
                                    </p:anim>
                                    <p:anim calcmode="lin" valueType="num">
                                      <p:cBhvr>
                                        <p:cTn id="29" dur="332" tmFilter="0, 0; 0.125,0.2665; 0.25,0.4; 0.375,0.465; 0.5,0.5;  0.625,0.535; 0.75,0.6; 0.875,0.7335; 1,1">
                                          <p:stCondLst>
                                            <p:cond delay="1324"/>
                                          </p:stCondLst>
                                        </p:cTn>
                                        <p:tgtEl>
                                          <p:spTgt spid="3">
                                            <p:txEl>
                                              <p:pRg st="1" end="1"/>
                                            </p:txEl>
                                          </p:spTgt>
                                        </p:tgtEl>
                                        <p:attrNameLst>
                                          <p:attrName>ppt_y</p:attrName>
                                        </p:attrNameLst>
                                      </p:cBhvr>
                                      <p:tavLst>
                                        <p:tav tm="0" fmla="#ppt_y-sin(pi*$)/27">
                                          <p:val>
                                            <p:fltVal val="0"/>
                                          </p:val>
                                        </p:tav>
                                        <p:tav tm="100000">
                                          <p:val>
                                            <p:fltVal val="1"/>
                                          </p:val>
                                        </p:tav>
                                      </p:tavLst>
                                    </p:anim>
                                    <p:anim calcmode="lin" valueType="num">
                                      <p:cBhvr>
                                        <p:cTn id="30" dur="164" tmFilter="0, 0; 0.125,0.2665; 0.25,0.4; 0.375,0.465; 0.5,0.5;  0.625,0.535; 0.75,0.6; 0.875,0.7335; 1,1">
                                          <p:stCondLst>
                                            <p:cond delay="1656"/>
                                          </p:stCondLst>
                                        </p:cTn>
                                        <p:tgtEl>
                                          <p:spTgt spid="3">
                                            <p:txEl>
                                              <p:pRg st="1" end="1"/>
                                            </p:txEl>
                                          </p:spTgt>
                                        </p:tgtEl>
                                        <p:attrNameLst>
                                          <p:attrName>ppt_y</p:attrName>
                                        </p:attrNameLst>
                                      </p:cBhvr>
                                      <p:tavLst>
                                        <p:tav tm="0" fmla="#ppt_y-sin(pi*$)/81">
                                          <p:val>
                                            <p:fltVal val="0"/>
                                          </p:val>
                                        </p:tav>
                                        <p:tav tm="100000">
                                          <p:val>
                                            <p:fltVal val="1"/>
                                          </p:val>
                                        </p:tav>
                                      </p:tavLst>
                                    </p:anim>
                                    <p:animScale>
                                      <p:cBhvr>
                                        <p:cTn id="31" dur="26">
                                          <p:stCondLst>
                                            <p:cond delay="650"/>
                                          </p:stCondLst>
                                        </p:cTn>
                                        <p:tgtEl>
                                          <p:spTgt spid="3">
                                            <p:txEl>
                                              <p:pRg st="1" end="1"/>
                                            </p:txEl>
                                          </p:spTgt>
                                        </p:tgtEl>
                                      </p:cBhvr>
                                      <p:to x="100000" y="60000"/>
                                    </p:animScale>
                                    <p:animScale>
                                      <p:cBhvr>
                                        <p:cTn id="32" dur="166" decel="50000">
                                          <p:stCondLst>
                                            <p:cond delay="676"/>
                                          </p:stCondLst>
                                        </p:cTn>
                                        <p:tgtEl>
                                          <p:spTgt spid="3">
                                            <p:txEl>
                                              <p:pRg st="1" end="1"/>
                                            </p:txEl>
                                          </p:spTgt>
                                        </p:tgtEl>
                                      </p:cBhvr>
                                      <p:to x="100000" y="100000"/>
                                    </p:animScale>
                                    <p:animScale>
                                      <p:cBhvr>
                                        <p:cTn id="33" dur="26">
                                          <p:stCondLst>
                                            <p:cond delay="1312"/>
                                          </p:stCondLst>
                                        </p:cTn>
                                        <p:tgtEl>
                                          <p:spTgt spid="3">
                                            <p:txEl>
                                              <p:pRg st="1" end="1"/>
                                            </p:txEl>
                                          </p:spTgt>
                                        </p:tgtEl>
                                      </p:cBhvr>
                                      <p:to x="100000" y="80000"/>
                                    </p:animScale>
                                    <p:animScale>
                                      <p:cBhvr>
                                        <p:cTn id="34" dur="166" decel="50000">
                                          <p:stCondLst>
                                            <p:cond delay="1338"/>
                                          </p:stCondLst>
                                        </p:cTn>
                                        <p:tgtEl>
                                          <p:spTgt spid="3">
                                            <p:txEl>
                                              <p:pRg st="1" end="1"/>
                                            </p:txEl>
                                          </p:spTgt>
                                        </p:tgtEl>
                                      </p:cBhvr>
                                      <p:to x="100000" y="100000"/>
                                    </p:animScale>
                                    <p:animScale>
                                      <p:cBhvr>
                                        <p:cTn id="35" dur="26">
                                          <p:stCondLst>
                                            <p:cond delay="1642"/>
                                          </p:stCondLst>
                                        </p:cTn>
                                        <p:tgtEl>
                                          <p:spTgt spid="3">
                                            <p:txEl>
                                              <p:pRg st="1" end="1"/>
                                            </p:txEl>
                                          </p:spTgt>
                                        </p:tgtEl>
                                      </p:cBhvr>
                                      <p:to x="100000" y="90000"/>
                                    </p:animScale>
                                    <p:animScale>
                                      <p:cBhvr>
                                        <p:cTn id="36" dur="166" decel="50000">
                                          <p:stCondLst>
                                            <p:cond delay="1668"/>
                                          </p:stCondLst>
                                        </p:cTn>
                                        <p:tgtEl>
                                          <p:spTgt spid="3">
                                            <p:txEl>
                                              <p:pRg st="1" end="1"/>
                                            </p:txEl>
                                          </p:spTgt>
                                        </p:tgtEl>
                                      </p:cBhvr>
                                      <p:to x="100000" y="100000"/>
                                    </p:animScale>
                                    <p:animScale>
                                      <p:cBhvr>
                                        <p:cTn id="37" dur="26">
                                          <p:stCondLst>
                                            <p:cond delay="1808"/>
                                          </p:stCondLst>
                                        </p:cTn>
                                        <p:tgtEl>
                                          <p:spTgt spid="3">
                                            <p:txEl>
                                              <p:pRg st="1" end="1"/>
                                            </p:txEl>
                                          </p:spTgt>
                                        </p:tgtEl>
                                      </p:cBhvr>
                                      <p:to x="100000" y="95000"/>
                                    </p:animScale>
                                    <p:animScale>
                                      <p:cBhvr>
                                        <p:cTn id="38" dur="166" decel="50000">
                                          <p:stCondLst>
                                            <p:cond delay="1834"/>
                                          </p:stCondLst>
                                        </p:cTn>
                                        <p:tgtEl>
                                          <p:spTgt spid="3">
                                            <p:txEl>
                                              <p:pRg st="1" end="1"/>
                                            </p:txEl>
                                          </p:spTgt>
                                        </p:tgtEl>
                                      </p:cBhvr>
                                      <p:to x="100000" y="100000"/>
                                    </p:animScale>
                                  </p:childTnLst>
                                </p:cTn>
                              </p:par>
                            </p:childTnLst>
                          </p:cTn>
                        </p:par>
                      </p:childTnLst>
                    </p:cTn>
                  </p:par>
                  <p:par>
                    <p:cTn id="39" fill="hold">
                      <p:stCondLst>
                        <p:cond delay="indefinite"/>
                      </p:stCondLst>
                      <p:childTnLst>
                        <p:par>
                          <p:cTn id="40" fill="hold">
                            <p:stCondLst>
                              <p:cond delay="0"/>
                            </p:stCondLst>
                            <p:childTnLst>
                              <p:par>
                                <p:cTn id="41" presetID="26" presetClass="entr" presetSubtype="0" fill="hold" grpId="0" nodeType="clickEffect">
                                  <p:stCondLst>
                                    <p:cond delay="0"/>
                                  </p:stCondLst>
                                  <p:childTnLst>
                                    <p:set>
                                      <p:cBhvr>
                                        <p:cTn id="42" dur="1" fill="hold">
                                          <p:stCondLst>
                                            <p:cond delay="0"/>
                                          </p:stCondLst>
                                        </p:cTn>
                                        <p:tgtEl>
                                          <p:spTgt spid="3">
                                            <p:txEl>
                                              <p:pRg st="2" end="2"/>
                                            </p:txEl>
                                          </p:spTgt>
                                        </p:tgtEl>
                                        <p:attrNameLst>
                                          <p:attrName>style.visibility</p:attrName>
                                        </p:attrNameLst>
                                      </p:cBhvr>
                                      <p:to>
                                        <p:strVal val="visible"/>
                                      </p:to>
                                    </p:set>
                                    <p:animEffect transition="in" filter="wipe(down)">
                                      <p:cBhvr>
                                        <p:cTn id="43" dur="580">
                                          <p:stCondLst>
                                            <p:cond delay="0"/>
                                          </p:stCondLst>
                                        </p:cTn>
                                        <p:tgtEl>
                                          <p:spTgt spid="3">
                                            <p:txEl>
                                              <p:pRg st="2" end="2"/>
                                            </p:txEl>
                                          </p:spTgt>
                                        </p:tgtEl>
                                      </p:cBhvr>
                                    </p:animEffect>
                                    <p:anim calcmode="lin" valueType="num">
                                      <p:cBhvr>
                                        <p:cTn id="44" dur="1822" tmFilter="0,0; 0.14,0.36; 0.43,0.73; 0.71,0.91; 1.0,1.0">
                                          <p:stCondLst>
                                            <p:cond delay="0"/>
                                          </p:stCondLst>
                                        </p:cTn>
                                        <p:tgtEl>
                                          <p:spTgt spid="3">
                                            <p:txEl>
                                              <p:pRg st="2" end="2"/>
                                            </p:txEl>
                                          </p:spTgt>
                                        </p:tgtEl>
                                        <p:attrNameLst>
                                          <p:attrName>ppt_x</p:attrName>
                                        </p:attrNameLst>
                                      </p:cBhvr>
                                      <p:tavLst>
                                        <p:tav tm="0">
                                          <p:val>
                                            <p:strVal val="#ppt_x-0.25"/>
                                          </p:val>
                                        </p:tav>
                                        <p:tav tm="100000">
                                          <p:val>
                                            <p:strVal val="#ppt_x"/>
                                          </p:val>
                                        </p:tav>
                                      </p:tavLst>
                                    </p:anim>
                                    <p:anim calcmode="lin" valueType="num">
                                      <p:cBhvr>
                                        <p:cTn id="45" dur="664" tmFilter="0.0,0.0; 0.25,0.07; 0.50,0.2; 0.75,0.467; 1.0,1.0">
                                          <p:stCondLst>
                                            <p:cond delay="0"/>
                                          </p:stCondLst>
                                        </p:cTn>
                                        <p:tgtEl>
                                          <p:spTgt spid="3">
                                            <p:txEl>
                                              <p:pRg st="2" end="2"/>
                                            </p:txEl>
                                          </p:spTgt>
                                        </p:tgtEl>
                                        <p:attrNameLst>
                                          <p:attrName>ppt_y</p:attrName>
                                        </p:attrNameLst>
                                      </p:cBhvr>
                                      <p:tavLst>
                                        <p:tav tm="0" fmla="#ppt_y-sin(pi*$)/3">
                                          <p:val>
                                            <p:fltVal val="0.5"/>
                                          </p:val>
                                        </p:tav>
                                        <p:tav tm="100000">
                                          <p:val>
                                            <p:fltVal val="1"/>
                                          </p:val>
                                        </p:tav>
                                      </p:tavLst>
                                    </p:anim>
                                    <p:anim calcmode="lin" valueType="num">
                                      <p:cBhvr>
                                        <p:cTn id="46" dur="664" tmFilter="0, 0; 0.125,0.2665; 0.25,0.4; 0.375,0.465; 0.5,0.5;  0.625,0.535; 0.75,0.6; 0.875,0.7335; 1,1">
                                          <p:stCondLst>
                                            <p:cond delay="664"/>
                                          </p:stCondLst>
                                        </p:cTn>
                                        <p:tgtEl>
                                          <p:spTgt spid="3">
                                            <p:txEl>
                                              <p:pRg st="2" end="2"/>
                                            </p:txEl>
                                          </p:spTgt>
                                        </p:tgtEl>
                                        <p:attrNameLst>
                                          <p:attrName>ppt_y</p:attrName>
                                        </p:attrNameLst>
                                      </p:cBhvr>
                                      <p:tavLst>
                                        <p:tav tm="0" fmla="#ppt_y-sin(pi*$)/9">
                                          <p:val>
                                            <p:fltVal val="0"/>
                                          </p:val>
                                        </p:tav>
                                        <p:tav tm="100000">
                                          <p:val>
                                            <p:fltVal val="1"/>
                                          </p:val>
                                        </p:tav>
                                      </p:tavLst>
                                    </p:anim>
                                    <p:anim calcmode="lin" valueType="num">
                                      <p:cBhvr>
                                        <p:cTn id="47" dur="332" tmFilter="0, 0; 0.125,0.2665; 0.25,0.4; 0.375,0.465; 0.5,0.5;  0.625,0.535; 0.75,0.6; 0.875,0.7335; 1,1">
                                          <p:stCondLst>
                                            <p:cond delay="1324"/>
                                          </p:stCondLst>
                                        </p:cTn>
                                        <p:tgtEl>
                                          <p:spTgt spid="3">
                                            <p:txEl>
                                              <p:pRg st="2" end="2"/>
                                            </p:txEl>
                                          </p:spTgt>
                                        </p:tgtEl>
                                        <p:attrNameLst>
                                          <p:attrName>ppt_y</p:attrName>
                                        </p:attrNameLst>
                                      </p:cBhvr>
                                      <p:tavLst>
                                        <p:tav tm="0" fmla="#ppt_y-sin(pi*$)/27">
                                          <p:val>
                                            <p:fltVal val="0"/>
                                          </p:val>
                                        </p:tav>
                                        <p:tav tm="100000">
                                          <p:val>
                                            <p:fltVal val="1"/>
                                          </p:val>
                                        </p:tav>
                                      </p:tavLst>
                                    </p:anim>
                                    <p:anim calcmode="lin" valueType="num">
                                      <p:cBhvr>
                                        <p:cTn id="48" dur="164" tmFilter="0, 0; 0.125,0.2665; 0.25,0.4; 0.375,0.465; 0.5,0.5;  0.625,0.535; 0.75,0.6; 0.875,0.7335; 1,1">
                                          <p:stCondLst>
                                            <p:cond delay="1656"/>
                                          </p:stCondLst>
                                        </p:cTn>
                                        <p:tgtEl>
                                          <p:spTgt spid="3">
                                            <p:txEl>
                                              <p:pRg st="2" end="2"/>
                                            </p:txEl>
                                          </p:spTgt>
                                        </p:tgtEl>
                                        <p:attrNameLst>
                                          <p:attrName>ppt_y</p:attrName>
                                        </p:attrNameLst>
                                      </p:cBhvr>
                                      <p:tavLst>
                                        <p:tav tm="0" fmla="#ppt_y-sin(pi*$)/81">
                                          <p:val>
                                            <p:fltVal val="0"/>
                                          </p:val>
                                        </p:tav>
                                        <p:tav tm="100000">
                                          <p:val>
                                            <p:fltVal val="1"/>
                                          </p:val>
                                        </p:tav>
                                      </p:tavLst>
                                    </p:anim>
                                    <p:animScale>
                                      <p:cBhvr>
                                        <p:cTn id="49" dur="26">
                                          <p:stCondLst>
                                            <p:cond delay="650"/>
                                          </p:stCondLst>
                                        </p:cTn>
                                        <p:tgtEl>
                                          <p:spTgt spid="3">
                                            <p:txEl>
                                              <p:pRg st="2" end="2"/>
                                            </p:txEl>
                                          </p:spTgt>
                                        </p:tgtEl>
                                      </p:cBhvr>
                                      <p:to x="100000" y="60000"/>
                                    </p:animScale>
                                    <p:animScale>
                                      <p:cBhvr>
                                        <p:cTn id="50" dur="166" decel="50000">
                                          <p:stCondLst>
                                            <p:cond delay="676"/>
                                          </p:stCondLst>
                                        </p:cTn>
                                        <p:tgtEl>
                                          <p:spTgt spid="3">
                                            <p:txEl>
                                              <p:pRg st="2" end="2"/>
                                            </p:txEl>
                                          </p:spTgt>
                                        </p:tgtEl>
                                      </p:cBhvr>
                                      <p:to x="100000" y="100000"/>
                                    </p:animScale>
                                    <p:animScale>
                                      <p:cBhvr>
                                        <p:cTn id="51" dur="26">
                                          <p:stCondLst>
                                            <p:cond delay="1312"/>
                                          </p:stCondLst>
                                        </p:cTn>
                                        <p:tgtEl>
                                          <p:spTgt spid="3">
                                            <p:txEl>
                                              <p:pRg st="2" end="2"/>
                                            </p:txEl>
                                          </p:spTgt>
                                        </p:tgtEl>
                                      </p:cBhvr>
                                      <p:to x="100000" y="80000"/>
                                    </p:animScale>
                                    <p:animScale>
                                      <p:cBhvr>
                                        <p:cTn id="52" dur="166" decel="50000">
                                          <p:stCondLst>
                                            <p:cond delay="1338"/>
                                          </p:stCondLst>
                                        </p:cTn>
                                        <p:tgtEl>
                                          <p:spTgt spid="3">
                                            <p:txEl>
                                              <p:pRg st="2" end="2"/>
                                            </p:txEl>
                                          </p:spTgt>
                                        </p:tgtEl>
                                      </p:cBhvr>
                                      <p:to x="100000" y="100000"/>
                                    </p:animScale>
                                    <p:animScale>
                                      <p:cBhvr>
                                        <p:cTn id="53" dur="26">
                                          <p:stCondLst>
                                            <p:cond delay="1642"/>
                                          </p:stCondLst>
                                        </p:cTn>
                                        <p:tgtEl>
                                          <p:spTgt spid="3">
                                            <p:txEl>
                                              <p:pRg st="2" end="2"/>
                                            </p:txEl>
                                          </p:spTgt>
                                        </p:tgtEl>
                                      </p:cBhvr>
                                      <p:to x="100000" y="90000"/>
                                    </p:animScale>
                                    <p:animScale>
                                      <p:cBhvr>
                                        <p:cTn id="54" dur="166" decel="50000">
                                          <p:stCondLst>
                                            <p:cond delay="1668"/>
                                          </p:stCondLst>
                                        </p:cTn>
                                        <p:tgtEl>
                                          <p:spTgt spid="3">
                                            <p:txEl>
                                              <p:pRg st="2" end="2"/>
                                            </p:txEl>
                                          </p:spTgt>
                                        </p:tgtEl>
                                      </p:cBhvr>
                                      <p:to x="100000" y="100000"/>
                                    </p:animScale>
                                    <p:animScale>
                                      <p:cBhvr>
                                        <p:cTn id="55" dur="26">
                                          <p:stCondLst>
                                            <p:cond delay="1808"/>
                                          </p:stCondLst>
                                        </p:cTn>
                                        <p:tgtEl>
                                          <p:spTgt spid="3">
                                            <p:txEl>
                                              <p:pRg st="2" end="2"/>
                                            </p:txEl>
                                          </p:spTgt>
                                        </p:tgtEl>
                                      </p:cBhvr>
                                      <p:to x="100000" y="95000"/>
                                    </p:animScale>
                                    <p:animScale>
                                      <p:cBhvr>
                                        <p:cTn id="56" dur="166" decel="50000">
                                          <p:stCondLst>
                                            <p:cond delay="1834"/>
                                          </p:stCondLst>
                                        </p:cTn>
                                        <p:tgtEl>
                                          <p:spTgt spid="3">
                                            <p:txEl>
                                              <p:pRg st="2" end="2"/>
                                            </p:txEl>
                                          </p:spTgt>
                                        </p:tgtEl>
                                      </p:cBhvr>
                                      <p:to x="100000" y="100000"/>
                                    </p:animScale>
                                  </p:childTnLst>
                                </p:cTn>
                              </p:par>
                            </p:childTnLst>
                          </p:cTn>
                        </p:par>
                      </p:childTnLst>
                    </p:cTn>
                  </p:par>
                  <p:par>
                    <p:cTn id="57" fill="hold">
                      <p:stCondLst>
                        <p:cond delay="indefinite"/>
                      </p:stCondLst>
                      <p:childTnLst>
                        <p:par>
                          <p:cTn id="58" fill="hold">
                            <p:stCondLst>
                              <p:cond delay="0"/>
                            </p:stCondLst>
                            <p:childTnLst>
                              <p:par>
                                <p:cTn id="59" presetID="42" presetClass="entr" presetSubtype="0" fill="hold" nodeType="clickEffect">
                                  <p:stCondLst>
                                    <p:cond delay="0"/>
                                  </p:stCondLst>
                                  <p:childTnLst>
                                    <p:set>
                                      <p:cBhvr>
                                        <p:cTn id="60" dur="1" fill="hold">
                                          <p:stCondLst>
                                            <p:cond delay="0"/>
                                          </p:stCondLst>
                                        </p:cTn>
                                        <p:tgtEl>
                                          <p:spTgt spid="6"/>
                                        </p:tgtEl>
                                        <p:attrNameLst>
                                          <p:attrName>style.visibility</p:attrName>
                                        </p:attrNameLst>
                                      </p:cBhvr>
                                      <p:to>
                                        <p:strVal val="visible"/>
                                      </p:to>
                                    </p:set>
                                    <p:animEffect transition="in" filter="fade">
                                      <p:cBhvr>
                                        <p:cTn id="61" dur="1000"/>
                                        <p:tgtEl>
                                          <p:spTgt spid="6"/>
                                        </p:tgtEl>
                                      </p:cBhvr>
                                    </p:animEffect>
                                    <p:anim calcmode="lin" valueType="num">
                                      <p:cBhvr>
                                        <p:cTn id="62" dur="1000" fill="hold"/>
                                        <p:tgtEl>
                                          <p:spTgt spid="6"/>
                                        </p:tgtEl>
                                        <p:attrNameLst>
                                          <p:attrName>ppt_x</p:attrName>
                                        </p:attrNameLst>
                                      </p:cBhvr>
                                      <p:tavLst>
                                        <p:tav tm="0">
                                          <p:val>
                                            <p:strVal val="#ppt_x"/>
                                          </p:val>
                                        </p:tav>
                                        <p:tav tm="100000">
                                          <p:val>
                                            <p:strVal val="#ppt_x"/>
                                          </p:val>
                                        </p:tav>
                                      </p:tavLst>
                                    </p:anim>
                                    <p:anim calcmode="lin" valueType="num">
                                      <p:cBhvr>
                                        <p:cTn id="63" dur="1000" fill="hold"/>
                                        <p:tgtEl>
                                          <p:spTgt spid="6"/>
                                        </p:tgtEl>
                                        <p:attrNameLst>
                                          <p:attrName>ppt_y</p:attrName>
                                        </p:attrNameLst>
                                      </p:cBhvr>
                                      <p:tavLst>
                                        <p:tav tm="0">
                                          <p:val>
                                            <p:strVal val="#ppt_y+.1"/>
                                          </p:val>
                                        </p:tav>
                                        <p:tav tm="100000">
                                          <p:val>
                                            <p:strVal val="#ppt_y"/>
                                          </p:val>
                                        </p:tav>
                                      </p:tavLst>
                                    </p:anim>
                                  </p:childTnLst>
                                </p:cTn>
                              </p:par>
                            </p:childTnLst>
                          </p:cTn>
                        </p:par>
                      </p:childTnLst>
                    </p:cTn>
                  </p:par>
                  <p:par>
                    <p:cTn id="64" fill="hold">
                      <p:stCondLst>
                        <p:cond delay="indefinite"/>
                      </p:stCondLst>
                      <p:childTnLst>
                        <p:par>
                          <p:cTn id="65" fill="hold">
                            <p:stCondLst>
                              <p:cond delay="0"/>
                            </p:stCondLst>
                            <p:childTnLst>
                              <p:par>
                                <p:cTn id="66" presetID="42" presetClass="entr" presetSubtype="0" fill="hold" nodeType="clickEffect">
                                  <p:stCondLst>
                                    <p:cond delay="0"/>
                                  </p:stCondLst>
                                  <p:childTnLst>
                                    <p:set>
                                      <p:cBhvr>
                                        <p:cTn id="67" dur="1" fill="hold">
                                          <p:stCondLst>
                                            <p:cond delay="0"/>
                                          </p:stCondLst>
                                        </p:cTn>
                                        <p:tgtEl>
                                          <p:spTgt spid="7"/>
                                        </p:tgtEl>
                                        <p:attrNameLst>
                                          <p:attrName>style.visibility</p:attrName>
                                        </p:attrNameLst>
                                      </p:cBhvr>
                                      <p:to>
                                        <p:strVal val="visible"/>
                                      </p:to>
                                    </p:set>
                                    <p:animEffect transition="in" filter="fade">
                                      <p:cBhvr>
                                        <p:cTn id="68" dur="1000"/>
                                        <p:tgtEl>
                                          <p:spTgt spid="7"/>
                                        </p:tgtEl>
                                      </p:cBhvr>
                                    </p:animEffect>
                                    <p:anim calcmode="lin" valueType="num">
                                      <p:cBhvr>
                                        <p:cTn id="69" dur="1000" fill="hold"/>
                                        <p:tgtEl>
                                          <p:spTgt spid="7"/>
                                        </p:tgtEl>
                                        <p:attrNameLst>
                                          <p:attrName>ppt_x</p:attrName>
                                        </p:attrNameLst>
                                      </p:cBhvr>
                                      <p:tavLst>
                                        <p:tav tm="0">
                                          <p:val>
                                            <p:strVal val="#ppt_x"/>
                                          </p:val>
                                        </p:tav>
                                        <p:tav tm="100000">
                                          <p:val>
                                            <p:strVal val="#ppt_x"/>
                                          </p:val>
                                        </p:tav>
                                      </p:tavLst>
                                    </p:anim>
                                    <p:anim calcmode="lin" valueType="num">
                                      <p:cBhvr>
                                        <p:cTn id="70" dur="1000" fill="hold"/>
                                        <p:tgtEl>
                                          <p:spTgt spid="7"/>
                                        </p:tgtEl>
                                        <p:attrNameLst>
                                          <p:attrName>ppt_y</p:attrName>
                                        </p:attrNameLst>
                                      </p:cBhvr>
                                      <p:tavLst>
                                        <p:tav tm="0">
                                          <p:val>
                                            <p:strVal val="#ppt_y+.1"/>
                                          </p:val>
                                        </p:tav>
                                        <p:tav tm="100000">
                                          <p:val>
                                            <p:strVal val="#ppt_y"/>
                                          </p:val>
                                        </p:tav>
                                      </p:tavLst>
                                    </p:anim>
                                  </p:childTnLst>
                                </p:cTn>
                              </p:par>
                            </p:childTnLst>
                          </p:cTn>
                        </p:par>
                      </p:childTnLst>
                    </p:cTn>
                  </p:par>
                  <p:par>
                    <p:cTn id="71" fill="hold">
                      <p:stCondLst>
                        <p:cond delay="indefinite"/>
                      </p:stCondLst>
                      <p:childTnLst>
                        <p:par>
                          <p:cTn id="72" fill="hold">
                            <p:stCondLst>
                              <p:cond delay="0"/>
                            </p:stCondLst>
                            <p:childTnLst>
                              <p:par>
                                <p:cTn id="73" presetID="42" presetClass="entr" presetSubtype="0" fill="hold" nodeType="clickEffect">
                                  <p:stCondLst>
                                    <p:cond delay="0"/>
                                  </p:stCondLst>
                                  <p:childTnLst>
                                    <p:set>
                                      <p:cBhvr>
                                        <p:cTn id="74" dur="1" fill="hold">
                                          <p:stCondLst>
                                            <p:cond delay="0"/>
                                          </p:stCondLst>
                                        </p:cTn>
                                        <p:tgtEl>
                                          <p:spTgt spid="5"/>
                                        </p:tgtEl>
                                        <p:attrNameLst>
                                          <p:attrName>style.visibility</p:attrName>
                                        </p:attrNameLst>
                                      </p:cBhvr>
                                      <p:to>
                                        <p:strVal val="visible"/>
                                      </p:to>
                                    </p:set>
                                    <p:animEffect transition="in" filter="fade">
                                      <p:cBhvr>
                                        <p:cTn id="75" dur="1000"/>
                                        <p:tgtEl>
                                          <p:spTgt spid="5"/>
                                        </p:tgtEl>
                                      </p:cBhvr>
                                    </p:animEffect>
                                    <p:anim calcmode="lin" valueType="num">
                                      <p:cBhvr>
                                        <p:cTn id="76" dur="1000" fill="hold"/>
                                        <p:tgtEl>
                                          <p:spTgt spid="5"/>
                                        </p:tgtEl>
                                        <p:attrNameLst>
                                          <p:attrName>ppt_x</p:attrName>
                                        </p:attrNameLst>
                                      </p:cBhvr>
                                      <p:tavLst>
                                        <p:tav tm="0">
                                          <p:val>
                                            <p:strVal val="#ppt_x"/>
                                          </p:val>
                                        </p:tav>
                                        <p:tav tm="100000">
                                          <p:val>
                                            <p:strVal val="#ppt_x"/>
                                          </p:val>
                                        </p:tav>
                                      </p:tavLst>
                                    </p:anim>
                                    <p:anim calcmode="lin" valueType="num">
                                      <p:cBhvr>
                                        <p:cTn id="77" dur="1000" fill="hold"/>
                                        <p:tgtEl>
                                          <p:spTgt spid="5"/>
                                        </p:tgtEl>
                                        <p:attrNameLst>
                                          <p:attrName>ppt_y</p:attrName>
                                        </p:attrNameLst>
                                      </p:cBhvr>
                                      <p:tavLst>
                                        <p:tav tm="0">
                                          <p:val>
                                            <p:strVal val="#ppt_y+.1"/>
                                          </p:val>
                                        </p:tav>
                                        <p:tav tm="100000">
                                          <p:val>
                                            <p:strVal val="#ppt_y"/>
                                          </p:val>
                                        </p:tav>
                                      </p:tavLst>
                                    </p:anim>
                                  </p:childTnLst>
                                </p:cTn>
                              </p:par>
                            </p:childTnLst>
                          </p:cTn>
                        </p:par>
                      </p:childTnLst>
                    </p:cTn>
                  </p:par>
                  <p:par>
                    <p:cTn id="78" fill="hold">
                      <p:stCondLst>
                        <p:cond delay="indefinite"/>
                      </p:stCondLst>
                      <p:childTnLst>
                        <p:par>
                          <p:cTn id="79" fill="hold">
                            <p:stCondLst>
                              <p:cond delay="0"/>
                            </p:stCondLst>
                            <p:childTnLst>
                              <p:par>
                                <p:cTn id="80" presetID="42" presetClass="entr" presetSubtype="0" fill="hold" nodeType="clickEffect">
                                  <p:stCondLst>
                                    <p:cond delay="0"/>
                                  </p:stCondLst>
                                  <p:childTnLst>
                                    <p:set>
                                      <p:cBhvr>
                                        <p:cTn id="81" dur="1" fill="hold">
                                          <p:stCondLst>
                                            <p:cond delay="0"/>
                                          </p:stCondLst>
                                        </p:cTn>
                                        <p:tgtEl>
                                          <p:spTgt spid="4"/>
                                        </p:tgtEl>
                                        <p:attrNameLst>
                                          <p:attrName>style.visibility</p:attrName>
                                        </p:attrNameLst>
                                      </p:cBhvr>
                                      <p:to>
                                        <p:strVal val="visible"/>
                                      </p:to>
                                    </p:set>
                                    <p:animEffect transition="in" filter="fade">
                                      <p:cBhvr>
                                        <p:cTn id="82" dur="1000"/>
                                        <p:tgtEl>
                                          <p:spTgt spid="4"/>
                                        </p:tgtEl>
                                      </p:cBhvr>
                                    </p:animEffect>
                                    <p:anim calcmode="lin" valueType="num">
                                      <p:cBhvr>
                                        <p:cTn id="83" dur="1000" fill="hold"/>
                                        <p:tgtEl>
                                          <p:spTgt spid="4"/>
                                        </p:tgtEl>
                                        <p:attrNameLst>
                                          <p:attrName>ppt_x</p:attrName>
                                        </p:attrNameLst>
                                      </p:cBhvr>
                                      <p:tavLst>
                                        <p:tav tm="0">
                                          <p:val>
                                            <p:strVal val="#ppt_x"/>
                                          </p:val>
                                        </p:tav>
                                        <p:tav tm="100000">
                                          <p:val>
                                            <p:strVal val="#ppt_x"/>
                                          </p:val>
                                        </p:tav>
                                      </p:tavLst>
                                    </p:anim>
                                    <p:anim calcmode="lin" valueType="num">
                                      <p:cBhvr>
                                        <p:cTn id="84" dur="1000" fill="hold"/>
                                        <p:tgtEl>
                                          <p:spTgt spid="4"/>
                                        </p:tgtEl>
                                        <p:attrNameLst>
                                          <p:attrName>ppt_y</p:attrName>
                                        </p:attrNameLst>
                                      </p:cBhvr>
                                      <p:tavLst>
                                        <p:tav tm="0">
                                          <p:val>
                                            <p:strVal val="#ppt_y+.1"/>
                                          </p:val>
                                        </p:tav>
                                        <p:tav tm="100000">
                                          <p:val>
                                            <p:strVal val="#ppt_y"/>
                                          </p:val>
                                        </p:tav>
                                      </p:tavLst>
                                    </p:anim>
                                  </p:childTnLst>
                                </p:cTn>
                              </p:par>
                            </p:childTnLst>
                          </p:cTn>
                        </p:par>
                      </p:childTnLst>
                    </p:cTn>
                  </p:par>
                  <p:par>
                    <p:cTn id="85" fill="hold">
                      <p:stCondLst>
                        <p:cond delay="indefinite"/>
                      </p:stCondLst>
                      <p:childTnLst>
                        <p:par>
                          <p:cTn id="86" fill="hold">
                            <p:stCondLst>
                              <p:cond delay="0"/>
                            </p:stCondLst>
                            <p:childTnLst>
                              <p:par>
                                <p:cTn id="87" presetID="2" presetClass="entr" presetSubtype="4" fill="hold" nodeType="clickEffect">
                                  <p:stCondLst>
                                    <p:cond delay="0"/>
                                  </p:stCondLst>
                                  <p:childTnLst>
                                    <p:set>
                                      <p:cBhvr>
                                        <p:cTn id="88" dur="1" fill="hold">
                                          <p:stCondLst>
                                            <p:cond delay="0"/>
                                          </p:stCondLst>
                                        </p:cTn>
                                        <p:tgtEl>
                                          <p:spTgt spid="8"/>
                                        </p:tgtEl>
                                        <p:attrNameLst>
                                          <p:attrName>style.visibility</p:attrName>
                                        </p:attrNameLst>
                                      </p:cBhvr>
                                      <p:to>
                                        <p:strVal val="visible"/>
                                      </p:to>
                                    </p:set>
                                    <p:anim calcmode="lin" valueType="num">
                                      <p:cBhvr additive="base">
                                        <p:cTn id="89" dur="500" fill="hold"/>
                                        <p:tgtEl>
                                          <p:spTgt spid="8"/>
                                        </p:tgtEl>
                                        <p:attrNameLst>
                                          <p:attrName>ppt_x</p:attrName>
                                        </p:attrNameLst>
                                      </p:cBhvr>
                                      <p:tavLst>
                                        <p:tav tm="0">
                                          <p:val>
                                            <p:strVal val="#ppt_x"/>
                                          </p:val>
                                        </p:tav>
                                        <p:tav tm="100000">
                                          <p:val>
                                            <p:strVal val="#ppt_x"/>
                                          </p:val>
                                        </p:tav>
                                      </p:tavLst>
                                    </p:anim>
                                    <p:anim calcmode="lin" valueType="num">
                                      <p:cBhvr additive="base">
                                        <p:cTn id="90" dur="500" fill="hold"/>
                                        <p:tgtEl>
                                          <p:spTgt spid="8"/>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Shopping</a:t>
            </a:r>
            <a:endParaRPr lang="en-US" dirty="0"/>
          </a:p>
        </p:txBody>
      </p:sp>
      <p:sp>
        <p:nvSpPr>
          <p:cNvPr id="3" name="Content Placeholder 2"/>
          <p:cNvSpPr>
            <a:spLocks noGrp="1"/>
          </p:cNvSpPr>
          <p:nvPr>
            <p:ph idx="1"/>
          </p:nvPr>
        </p:nvSpPr>
        <p:spPr/>
        <p:txBody>
          <a:bodyPr/>
          <a:lstStyle/>
          <a:p>
            <a:pPr marL="0" indent="0">
              <a:buNone/>
            </a:pPr>
            <a:r>
              <a:rPr lang="en-US" dirty="0" smtClean="0"/>
              <a:t>Carla plans on buying a new pair of shoes for the winter. They are on sale for 20% off of the original price. What was the original price of the shoes, if she pays $34.83, with 7.5% sales tax.</a:t>
            </a:r>
            <a:endParaRPr lang="en-US" dirty="0"/>
          </a:p>
        </p:txBody>
      </p:sp>
    </p:spTree>
    <p:extLst>
      <p:ext uri="{BB962C8B-B14F-4D97-AF65-F5344CB8AC3E}">
        <p14:creationId xmlns:p14="http://schemas.microsoft.com/office/powerpoint/2010/main" val="1552673084"/>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336</TotalTime>
  <Words>410</Words>
  <Application>Microsoft Office PowerPoint</Application>
  <PresentationFormat>On-screen Show (4:3)</PresentationFormat>
  <Paragraphs>41</Paragraphs>
  <Slides>11</Slides>
  <Notes>5</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11</vt:i4>
      </vt:variant>
    </vt:vector>
  </HeadingPairs>
  <TitlesOfParts>
    <vt:vector size="13" baseType="lpstr">
      <vt:lpstr>Office Theme</vt:lpstr>
      <vt:lpstr>Equation</vt:lpstr>
      <vt:lpstr>M60 D11</vt:lpstr>
      <vt:lpstr>Warm-up</vt:lpstr>
      <vt:lpstr>Lesson 3.3</vt:lpstr>
      <vt:lpstr>Hawkes </vt:lpstr>
      <vt:lpstr>Average</vt:lpstr>
      <vt:lpstr>Distance-Rate-Time</vt:lpstr>
      <vt:lpstr>Interest</vt:lpstr>
      <vt:lpstr>Cost</vt:lpstr>
      <vt:lpstr>Shopping</vt:lpstr>
      <vt:lpstr>Coming up…</vt:lpstr>
      <vt:lpstr>Exit Ticket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M60 Week 5</dc:title>
  <dc:creator>Kenda Caligure</dc:creator>
  <cp:lastModifiedBy>Kenda Caligure</cp:lastModifiedBy>
  <cp:revision>27</cp:revision>
  <cp:lastPrinted>2013-05-01T18:03:17Z</cp:lastPrinted>
  <dcterms:created xsi:type="dcterms:W3CDTF">2006-08-16T00:00:00Z</dcterms:created>
  <dcterms:modified xsi:type="dcterms:W3CDTF">2013-11-05T03:10:27Z</dcterms:modified>
</cp:coreProperties>
</file>