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tags/tag1.xml" ContentType="application/vnd.openxmlformats-officedocument.presentationml.tags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tags/tag2.xml" ContentType="application/vnd.openxmlformats-officedocument.presentationml.tags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5143500" type="screen16x9"/>
  <p:notesSz cx="6858000" cy="9144000"/>
  <p:embeddedFontLst>
    <p:embeddedFont>
      <p:font typeface="Economica" panose="020B0604020202020204" charset="0"/>
      <p:regular r:id="rId24"/>
      <p:bold r:id="rId25"/>
      <p:italic r:id="rId26"/>
      <p:boldItalic r:id="rId27"/>
    </p:embeddedFont>
    <p:embeddedFont>
      <p:font typeface="Open Sans" pitchFamily="2" charset="0"/>
      <p:regular r:id="rId28"/>
      <p:bold r:id="rId29"/>
      <p:italic r:id="rId30"/>
      <p:boldItalic r:id="rId3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4993CF9-2BC9-4724-81D0-75E4A4D8F7BE}" v="4" dt="2022-09-08T21:28:08.135"/>
    <p1510:client id="{CE88A272-7E02-E4DA-B7BB-9AAA248D70CC}" v="13" dt="2022-09-08T20:54:06.339"/>
    <p1510:client id="{EAF0199E-D7C5-4392-81C0-CFB81DED7A7E}" v="12" dt="2022-09-08T20:44:49.09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1620"/>
        <p:guide pos="288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13ab223449f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13ab223449f_0_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13ab223449f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13ab223449f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13ab223449f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13ab223449f_0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13ab223449f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13ab223449f_0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13ab223449f_0_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13ab223449f_0_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13ab223449f_0_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13ab223449f_0_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13ab223449f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13ab223449f_0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13ab223449f_0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13ab223449f_0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13ab223449f_0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13ab223449f_0_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13ab223449f_0_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13ab223449f_0_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g137b8d6b18a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g137b8d6b18a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13ab78c623b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Google Shape;207;g13ab78c623b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13ab223449f_0_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Google Shape;215;g13ab223449f_0_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137b8d6b18a_0_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137b8d6b18a_0_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137b8d6b18a_0_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137b8d6b18a_0_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137b8d6b18a_0_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137b8d6b18a_0_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137b8d6b18a_0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137b8d6b18a_0_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13ab223449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13ab223449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13ab223449f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13ab223449f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13ab223449f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13ab223449f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2744013" y="756700"/>
            <a:ext cx="1081625" cy="1124950"/>
          </a:xfrm>
          <a:custGeom>
            <a:avLst/>
            <a:gdLst/>
            <a:ahLst/>
            <a:cxnLst/>
            <a:rect l="l" t="t" r="r" b="b"/>
            <a:pathLst>
              <a:path w="43265" h="44998" extrusionOk="0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w="28575" cap="flat" cmpd="sng">
            <a:solidFill>
              <a:schemeClr val="lt2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11" name="Google Shape;11;p2"/>
          <p:cNvSpPr/>
          <p:nvPr/>
        </p:nvSpPr>
        <p:spPr>
          <a:xfrm rot="10800000">
            <a:off x="5318350" y="3266725"/>
            <a:ext cx="1081625" cy="1124950"/>
          </a:xfrm>
          <a:custGeom>
            <a:avLst/>
            <a:gdLst/>
            <a:ahLst/>
            <a:cxnLst/>
            <a:rect l="l" t="t" r="r" b="b"/>
            <a:pathLst>
              <a:path w="43265" h="44998" extrusionOk="0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w="28575" cap="flat" cmpd="sng">
            <a:solidFill>
              <a:schemeClr val="lt2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3044700" y="1444255"/>
            <a:ext cx="3054600" cy="153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3044700" y="3116580"/>
            <a:ext cx="3054600" cy="70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Font typeface="Economica"/>
              <a:buNone/>
              <a:defRPr sz="2100">
                <a:latin typeface="Economica"/>
                <a:ea typeface="Economica"/>
                <a:cs typeface="Economica"/>
                <a:sym typeface="Economica"/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11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11"/>
          <p:cNvSpPr txBox="1">
            <a:spLocks noGrp="1"/>
          </p:cNvSpPr>
          <p:nvPr>
            <p:ph type="title" hasCustomPrompt="1"/>
          </p:nvPr>
        </p:nvSpPr>
        <p:spPr>
          <a:xfrm>
            <a:off x="311700" y="957125"/>
            <a:ext cx="8520600" cy="212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0"/>
              <a:buNone/>
              <a:defRPr sz="16000">
                <a:solidFill>
                  <a:schemeClr val="lt2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4" name="Google Shape;54;p11"/>
          <p:cNvSpPr txBox="1">
            <a:spLocks noGrp="1"/>
          </p:cNvSpPr>
          <p:nvPr>
            <p:ph type="body" idx="1"/>
          </p:nvPr>
        </p:nvSpPr>
        <p:spPr>
          <a:xfrm>
            <a:off x="311700" y="3162000"/>
            <a:ext cx="8520600" cy="107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5" name="Google Shape;55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 flipH="1">
            <a:off x="7595938" y="460225"/>
            <a:ext cx="1081625" cy="1124950"/>
          </a:xfrm>
          <a:custGeom>
            <a:avLst/>
            <a:gdLst/>
            <a:ahLst/>
            <a:cxnLst/>
            <a:rect l="l" t="t" r="r" b="b"/>
            <a:pathLst>
              <a:path w="43265" h="44998" extrusionOk="0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w="28575" cap="flat" cmpd="sng">
            <a:solidFill>
              <a:schemeClr val="lt2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17" name="Google Shape;17;p3"/>
          <p:cNvSpPr/>
          <p:nvPr/>
        </p:nvSpPr>
        <p:spPr>
          <a:xfrm rot="10800000" flipH="1">
            <a:off x="466425" y="3558325"/>
            <a:ext cx="1081625" cy="1124950"/>
          </a:xfrm>
          <a:custGeom>
            <a:avLst/>
            <a:gdLst/>
            <a:ahLst/>
            <a:cxnLst/>
            <a:rect l="l" t="t" r="r" b="b"/>
            <a:pathLst>
              <a:path w="43265" h="44998" extrusionOk="0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w="28575" cap="flat" cmpd="sng">
            <a:solidFill>
              <a:schemeClr val="lt2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773700" y="1806450"/>
            <a:ext cx="7596600" cy="153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311700" y="1225225"/>
            <a:ext cx="8520600" cy="3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5"/>
          <p:cNvSpPr txBox="1">
            <a:spLocks noGrp="1"/>
          </p:cNvSpPr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body" idx="1"/>
          </p:nvPr>
        </p:nvSpPr>
        <p:spPr>
          <a:xfrm>
            <a:off x="311700" y="1225225"/>
            <a:ext cx="3999900" cy="3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body" idx="2"/>
          </p:nvPr>
        </p:nvSpPr>
        <p:spPr>
          <a:xfrm>
            <a:off x="4832400" y="1225225"/>
            <a:ext cx="3999900" cy="335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 txBox="1">
            <a:spLocks noGrp="1"/>
          </p:cNvSpPr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body" idx="1"/>
          </p:nvPr>
        </p:nvSpPr>
        <p:spPr>
          <a:xfrm>
            <a:off x="311700" y="1399400"/>
            <a:ext cx="2808000" cy="278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6" name="Google Shape;36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8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39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5878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40" name="Google Shape;40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9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3" name="Google Shape;43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4" name="Google Shape;44;p9"/>
          <p:cNvSpPr txBox="1">
            <a:spLocks noGrp="1"/>
          </p:cNvSpPr>
          <p:nvPr>
            <p:ph type="title"/>
          </p:nvPr>
        </p:nvSpPr>
        <p:spPr>
          <a:xfrm>
            <a:off x="265500" y="929275"/>
            <a:ext cx="4045200" cy="178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45" name="Google Shape;45;p9"/>
          <p:cNvSpPr txBox="1">
            <a:spLocks noGrp="1"/>
          </p:cNvSpPr>
          <p:nvPr>
            <p:ph type="subTitle" idx="1"/>
          </p:nvPr>
        </p:nvSpPr>
        <p:spPr>
          <a:xfrm>
            <a:off x="265500" y="2769001"/>
            <a:ext cx="4045200" cy="157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9pPr>
          </a:lstStyle>
          <a:p>
            <a:endParaRPr/>
          </a:p>
        </p:txBody>
      </p:sp>
      <p:sp>
        <p:nvSpPr>
          <p:cNvPr id="46" name="Google Shape;46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7" name="Google Shape;47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0"/>
          <p:cNvSpPr txBox="1">
            <a:spLocks noGrp="1"/>
          </p:cNvSpPr>
          <p:nvPr>
            <p:ph type="body" idx="1"/>
          </p:nvPr>
        </p:nvSpPr>
        <p:spPr>
          <a:xfrm>
            <a:off x="319500" y="421892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Economica"/>
              <a:buNone/>
              <a:defRPr sz="2400">
                <a:latin typeface="Economica"/>
                <a:ea typeface="Economica"/>
                <a:cs typeface="Economica"/>
                <a:sym typeface="Economica"/>
              </a:defRPr>
            </a:lvl1pPr>
          </a:lstStyle>
          <a:p>
            <a:endParaRPr/>
          </a:p>
        </p:txBody>
      </p:sp>
      <p:sp>
        <p:nvSpPr>
          <p:cNvPr id="50" name="Google Shape;50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luxe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315925"/>
            <a:ext cx="85206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Economica"/>
              <a:buNone/>
              <a:defRPr sz="42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225225"/>
            <a:ext cx="8520600" cy="3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Char char="●"/>
              <a:defRPr sz="1800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●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○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"/>
              <a:buChar char="■"/>
              <a:defRPr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1pPr>
            <a:lvl2pPr lvl="1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2pPr>
            <a:lvl3pPr lvl="2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3pPr>
            <a:lvl4pPr lvl="3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4pPr>
            <a:lvl5pPr lvl="4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5pPr>
            <a:lvl6pPr lvl="5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6pPr>
            <a:lvl7pPr lvl="6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7pPr>
            <a:lvl8pPr lvl="7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8pPr>
            <a:lvl9pPr lvl="8" algn="r">
              <a:buNone/>
              <a:defRPr sz="1000">
                <a:solidFill>
                  <a:schemeClr val="dk1"/>
                </a:solidFill>
                <a:latin typeface="Economica"/>
                <a:ea typeface="Economica"/>
                <a:cs typeface="Economica"/>
                <a:sym typeface="Economica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.jpeg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2.pn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1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e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40.jpeg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2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Relationship Id="rId9" Type="http://schemas.openxmlformats.org/officeDocument/2006/relationships/image" Target="../media/image4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8.pn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3"/>
          <p:cNvSpPr txBox="1">
            <a:spLocks noGrp="1"/>
          </p:cNvSpPr>
          <p:nvPr>
            <p:ph type="ctrTitle"/>
          </p:nvPr>
        </p:nvSpPr>
        <p:spPr>
          <a:xfrm>
            <a:off x="3044700" y="1444255"/>
            <a:ext cx="3054600" cy="153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GANAS 2022</a:t>
            </a:r>
            <a:endParaRPr/>
          </a:p>
        </p:txBody>
      </p:sp>
      <p:sp>
        <p:nvSpPr>
          <p:cNvPr id="63" name="Google Shape;63;p13"/>
          <p:cNvSpPr txBox="1">
            <a:spLocks noGrp="1"/>
          </p:cNvSpPr>
          <p:nvPr>
            <p:ph type="subTitle" idx="1"/>
          </p:nvPr>
        </p:nvSpPr>
        <p:spPr>
          <a:xfrm>
            <a:off x="3044700" y="3116580"/>
            <a:ext cx="3054600" cy="701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Slideshow / Exhibición</a:t>
            </a:r>
            <a:endParaRPr/>
          </a:p>
        </p:txBody>
      </p:sp>
      <p:pic>
        <p:nvPicPr>
          <p:cNvPr id="3" name="Vintage Prints">
            <a:hlinkClick r:id="" action="ppaction://media"/>
            <a:extLst>
              <a:ext uri="{FF2B5EF4-FFF2-40B4-BE49-F238E27FC236}">
                <a16:creationId xmlns:a16="http://schemas.microsoft.com/office/drawing/2014/main" id="{E5ED4201-4C1A-CF51-7198-418843CFCF6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241278" y="4047049"/>
            <a:ext cx="730250" cy="7302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921"/>
    </mc:Choice>
    <mc:Fallback xmlns="">
      <p:transition spd="slow" advTm="592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11" objId="2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3048000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52800" y="457200"/>
            <a:ext cx="5638799" cy="4229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1" name="Google Shape;131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2400" y="2590800"/>
            <a:ext cx="3048003" cy="22845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332"/>
    </mc:Choice>
    <mc:Fallback xmlns="">
      <p:transition spd="slow" advTm="63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3"/>
          <p:cNvSpPr txBox="1">
            <a:spLocks noGrp="1"/>
          </p:cNvSpPr>
          <p:nvPr>
            <p:ph type="title"/>
          </p:nvPr>
        </p:nvSpPr>
        <p:spPr>
          <a:xfrm>
            <a:off x="265500" y="287875"/>
            <a:ext cx="3040200" cy="178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3rd Day / 3er Día</a:t>
            </a:r>
            <a:endParaRPr/>
          </a:p>
        </p:txBody>
      </p:sp>
      <p:sp>
        <p:nvSpPr>
          <p:cNvPr id="137" name="Google Shape;137;p23"/>
          <p:cNvSpPr txBox="1">
            <a:spLocks noGrp="1"/>
          </p:cNvSpPr>
          <p:nvPr>
            <p:ph type="subTitle" idx="1"/>
          </p:nvPr>
        </p:nvSpPr>
        <p:spPr>
          <a:xfrm>
            <a:off x="265500" y="2074075"/>
            <a:ext cx="3040200" cy="277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 started off going to Shevlin Park for our field trip / Empezamos el día con nuestro paseo al Parque Shevlin</a:t>
            </a:r>
            <a:endParaRPr/>
          </a:p>
        </p:txBody>
      </p:sp>
      <p:sp>
        <p:nvSpPr>
          <p:cNvPr id="138" name="Google Shape;138;p23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39" name="Google Shape;139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05700" y="446113"/>
            <a:ext cx="5668350" cy="42512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043"/>
    </mc:Choice>
    <mc:Fallback xmlns="">
      <p:transition spd="slow" advTm="100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4"/>
          <p:cNvSpPr txBox="1">
            <a:spLocks noGrp="1"/>
          </p:cNvSpPr>
          <p:nvPr>
            <p:ph type="title"/>
          </p:nvPr>
        </p:nvSpPr>
        <p:spPr>
          <a:xfrm>
            <a:off x="265500" y="320775"/>
            <a:ext cx="3122400" cy="178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Fire Education / Educación sobre incendios</a:t>
            </a:r>
            <a:endParaRPr/>
          </a:p>
        </p:txBody>
      </p:sp>
      <p:sp>
        <p:nvSpPr>
          <p:cNvPr id="145" name="Google Shape;145;p24"/>
          <p:cNvSpPr txBox="1">
            <a:spLocks noGrp="1"/>
          </p:cNvSpPr>
          <p:nvPr>
            <p:ph type="subTitle" idx="1"/>
          </p:nvPr>
        </p:nvSpPr>
        <p:spPr>
          <a:xfrm>
            <a:off x="265500" y="2106975"/>
            <a:ext cx="3122400" cy="271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2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Thanks to our LATINX Program Coordinator, Jacqueline Ruggieri, our students learned some facts about the plants found at this park / Gracias a nuestra coordinadora del Programa LATINX, Jacqueline Ruggieri, los estudiantes aprendieron algunos hechos de la flora del parque.</a:t>
            </a:r>
            <a:endParaRPr/>
          </a:p>
        </p:txBody>
      </p:sp>
      <p:sp>
        <p:nvSpPr>
          <p:cNvPr id="146" name="Google Shape;146;p24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47" name="Google Shape;147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87900" y="495450"/>
            <a:ext cx="5536800" cy="4152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889"/>
    </mc:Choice>
    <mc:Fallback xmlns="">
      <p:transition spd="slow" advTm="108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Google Shape;152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2668650"/>
            <a:ext cx="3048000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01925" y="2668650"/>
            <a:ext cx="3048000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082525" y="154050"/>
            <a:ext cx="3048000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5" name="Google Shape;155;p2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65575" y="-126575"/>
            <a:ext cx="1893550" cy="2847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2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217663" y="2915362"/>
            <a:ext cx="2708675" cy="17925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2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380250" y="115125"/>
            <a:ext cx="2091351" cy="2363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923"/>
    </mc:Choice>
    <mc:Fallback xmlns="">
      <p:transition spd="slow" advTm="692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Google Shape;162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52400"/>
            <a:ext cx="3629026" cy="4838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2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917826" y="675088"/>
            <a:ext cx="5057774" cy="37933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2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901650" y="342012"/>
            <a:ext cx="3340700" cy="4459500"/>
          </a:xfrm>
          <a:prstGeom prst="rect">
            <a:avLst/>
          </a:prstGeom>
          <a:noFill/>
          <a:ln>
            <a:noFill/>
          </a:ln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184"/>
    </mc:Choice>
    <mc:Fallback xmlns="">
      <p:transition spd="slow" advTm="111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" name="Google Shape;169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2050" y="152400"/>
            <a:ext cx="3629025" cy="483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0" y="152400"/>
            <a:ext cx="3629027" cy="4838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507"/>
    </mc:Choice>
    <mc:Fallback xmlns="">
      <p:transition spd="slow" advTm="65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8"/>
          <p:cNvSpPr txBox="1">
            <a:spLocks noGrp="1"/>
          </p:cNvSpPr>
          <p:nvPr>
            <p:ph type="title"/>
          </p:nvPr>
        </p:nvSpPr>
        <p:spPr>
          <a:xfrm>
            <a:off x="265500" y="271450"/>
            <a:ext cx="3122400" cy="178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More Workshops / Más Talleres</a:t>
            </a:r>
            <a:endParaRPr/>
          </a:p>
        </p:txBody>
      </p:sp>
      <p:sp>
        <p:nvSpPr>
          <p:cNvPr id="176" name="Google Shape;176;p28"/>
          <p:cNvSpPr txBox="1">
            <a:spLocks noGrp="1"/>
          </p:cNvSpPr>
          <p:nvPr>
            <p:ph type="subTitle" idx="1"/>
          </p:nvPr>
        </p:nvSpPr>
        <p:spPr>
          <a:xfrm>
            <a:off x="265500" y="2057650"/>
            <a:ext cx="3122400" cy="282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-"/>
            </a:pPr>
            <a:r>
              <a:rPr lang="en"/>
              <a:t>Health Careers Workshop / Taller de Carreras en Salubridad</a:t>
            </a:r>
            <a:endParaRPr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-"/>
            </a:pPr>
            <a:r>
              <a:rPr lang="en"/>
              <a:t>Culinary Workshop / Taller Culinario</a:t>
            </a:r>
            <a:endParaRPr/>
          </a:p>
        </p:txBody>
      </p:sp>
      <p:sp>
        <p:nvSpPr>
          <p:cNvPr id="177" name="Google Shape;177;p28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78" name="Google Shape;178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87900" y="489269"/>
            <a:ext cx="5553275" cy="41649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198"/>
    </mc:Choice>
    <mc:Fallback xmlns="">
      <p:transition spd="slow" advTm="71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" name="Google Shape;183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53500" y="152400"/>
            <a:ext cx="3048000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36150" y="152400"/>
            <a:ext cx="3048000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2400" y="2590800"/>
            <a:ext cx="3048000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2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402150" y="2590800"/>
            <a:ext cx="3048000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7" name="Google Shape;187;p2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892150" y="2778913"/>
            <a:ext cx="1909775" cy="1909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2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14573" y="679447"/>
            <a:ext cx="2004274" cy="1231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955"/>
    </mc:Choice>
    <mc:Fallback xmlns="">
      <p:transition spd="slow" advTm="99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" name="Google Shape;193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52400"/>
            <a:ext cx="3048000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3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901950" y="152400"/>
            <a:ext cx="3048000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3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52400" y="2590800"/>
            <a:ext cx="3048000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3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901950" y="2590800"/>
            <a:ext cx="3048000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3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855825" y="1047750"/>
            <a:ext cx="2286000" cy="304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30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4315425" y="1047750"/>
            <a:ext cx="2286000" cy="3048000"/>
          </a:xfrm>
          <a:prstGeom prst="rect">
            <a:avLst/>
          </a:prstGeom>
          <a:noFill/>
          <a:ln>
            <a:noFill/>
          </a:ln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884"/>
    </mc:Choice>
    <mc:Fallback xmlns="">
      <p:transition spd="slow" advTm="128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/>
                                        <p:tgtEl>
                                          <p:spTgt spid="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/>
                                        <p:tgtEl>
                                          <p:spTgt spid="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Google Shape;203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4419599" cy="3314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1998" y="1671075"/>
            <a:ext cx="4419599" cy="3314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153"/>
    </mc:Choice>
    <mc:Fallback xmlns="">
      <p:transition spd="slow" advTm="61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4"/>
          <p:cNvSpPr txBox="1">
            <a:spLocks noGrp="1"/>
          </p:cNvSpPr>
          <p:nvPr>
            <p:ph type="title"/>
          </p:nvPr>
        </p:nvSpPr>
        <p:spPr>
          <a:xfrm>
            <a:off x="265500" y="929275"/>
            <a:ext cx="3041400" cy="178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1st Day / 1er Día</a:t>
            </a:r>
            <a:endParaRPr/>
          </a:p>
        </p:txBody>
      </p:sp>
      <p:sp>
        <p:nvSpPr>
          <p:cNvPr id="69" name="Google Shape;69;p14"/>
          <p:cNvSpPr txBox="1">
            <a:spLocks noGrp="1"/>
          </p:cNvSpPr>
          <p:nvPr>
            <p:ph type="subTitle" idx="1"/>
          </p:nvPr>
        </p:nvSpPr>
        <p:spPr>
          <a:xfrm>
            <a:off x="265500" y="2769000"/>
            <a:ext cx="3041400" cy="157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Everyone is shy, quiet… just getting to know each other / Todos están callados, tímidos… tratando de conocer a los demás.</a:t>
            </a:r>
            <a:endParaRPr/>
          </a:p>
        </p:txBody>
      </p:sp>
      <p:sp>
        <p:nvSpPr>
          <p:cNvPr id="70" name="Google Shape;70;p14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71" name="Google Shape;71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44475" y="510763"/>
            <a:ext cx="5499525" cy="41219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058"/>
    </mc:Choice>
    <mc:Fallback xmlns="">
      <p:transition spd="slow" advTm="80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" name="Google Shape;209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4175" y="152400"/>
            <a:ext cx="2721770" cy="4838702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32720" y="1047750"/>
            <a:ext cx="2286000" cy="304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Google Shape;211;p3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571375" y="152400"/>
            <a:ext cx="3239852" cy="2160277"/>
          </a:xfrm>
          <a:prstGeom prst="rect">
            <a:avLst/>
          </a:prstGeom>
          <a:noFill/>
          <a:ln>
            <a:noFill/>
          </a:ln>
        </p:spPr>
      </p:pic>
      <p:pic>
        <p:nvPicPr>
          <p:cNvPr id="212" name="Google Shape;212;p3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990513" y="2667575"/>
            <a:ext cx="2401575" cy="23235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138"/>
    </mc:Choice>
    <mc:Fallback xmlns="">
      <p:transition spd="slow" advTm="713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33"/>
          <p:cNvSpPr txBox="1">
            <a:spLocks noGrp="1"/>
          </p:cNvSpPr>
          <p:nvPr>
            <p:ph type="title"/>
          </p:nvPr>
        </p:nvSpPr>
        <p:spPr>
          <a:xfrm>
            <a:off x="773700" y="1806450"/>
            <a:ext cx="7596600" cy="153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THANK YOU to everyone who made GANAS 2022 possible! / GRACIAS a todos los que hicieron GANAS 2022 posible!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37"/>
    </mc:Choice>
    <mc:Fallback xmlns="">
      <p:transition spd="slow" advTm="503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Google Shape;76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48300" y="152400"/>
            <a:ext cx="6447406" cy="48387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40"/>
    </mc:Choice>
    <mc:Fallback xmlns="">
      <p:transition spd="slow" advTm="42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6"/>
          <p:cNvSpPr txBox="1">
            <a:spLocks noGrp="1"/>
          </p:cNvSpPr>
          <p:nvPr>
            <p:ph type="title"/>
          </p:nvPr>
        </p:nvSpPr>
        <p:spPr>
          <a:xfrm>
            <a:off x="265500" y="929275"/>
            <a:ext cx="3048000" cy="178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2nd Day / 2do Día</a:t>
            </a:r>
            <a:endParaRPr/>
          </a:p>
        </p:txBody>
      </p:sp>
      <p:sp>
        <p:nvSpPr>
          <p:cNvPr id="82" name="Google Shape;82;p16"/>
          <p:cNvSpPr txBox="1">
            <a:spLocks noGrp="1"/>
          </p:cNvSpPr>
          <p:nvPr>
            <p:ph type="subTitle" idx="1"/>
          </p:nvPr>
        </p:nvSpPr>
        <p:spPr>
          <a:xfrm>
            <a:off x="265500" y="2769000"/>
            <a:ext cx="3048000" cy="157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Project begins! / Comienza el proyecto!</a:t>
            </a:r>
            <a:endParaRPr/>
          </a:p>
        </p:txBody>
      </p:sp>
      <p:sp>
        <p:nvSpPr>
          <p:cNvPr id="83" name="Google Shape;83;p16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84" name="Google Shape;84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86933" y="452125"/>
            <a:ext cx="5289566" cy="3967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677"/>
    </mc:Choice>
    <mc:Fallback xmlns="">
      <p:transition spd="slow" advTm="56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3048000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85475" y="152400"/>
            <a:ext cx="3048000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2400" y="2590800"/>
            <a:ext cx="3048000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885475" y="2590800"/>
            <a:ext cx="3048000" cy="2286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982213" y="1379400"/>
            <a:ext cx="3179575" cy="2384700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7"/>
          <p:cNvSpPr/>
          <p:nvPr/>
        </p:nvSpPr>
        <p:spPr>
          <a:xfrm>
            <a:off x="3683925" y="246700"/>
            <a:ext cx="1891200" cy="904500"/>
          </a:xfrm>
          <a:prstGeom prst="cloudCallout">
            <a:avLst>
              <a:gd name="adj1" fmla="val -20833"/>
              <a:gd name="adj2" fmla="val 62500"/>
            </a:avLst>
          </a:prstGeom>
          <a:solidFill>
            <a:schemeClr val="lt1"/>
          </a:solidFill>
          <a:ln w="9525" cap="flat" cmpd="sng">
            <a:solidFill>
              <a:srgbClr val="4A86E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17"/>
          <p:cNvSpPr/>
          <p:nvPr/>
        </p:nvSpPr>
        <p:spPr>
          <a:xfrm rot="-442289">
            <a:off x="4185870" y="541785"/>
            <a:ext cx="983163" cy="334579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 w="9525" cap="flat" cmpd="sng">
                  <a:solidFill>
                    <a:schemeClr val="dk2"/>
                  </a:solidFill>
                  <a:prstDash val="solid"/>
                  <a:round/>
                  <a:headEnd type="none" w="sm" len="sm"/>
                  <a:tailEnd type="none" w="sm" len="sm"/>
                </a:ln>
                <a:solidFill>
                  <a:srgbClr val="0000FF"/>
                </a:solidFill>
                <a:latin typeface="Caveat"/>
              </a:rPr>
              <a:t>IDEA</a:t>
            </a:r>
          </a:p>
        </p:txBody>
      </p:sp>
      <p:pic>
        <p:nvPicPr>
          <p:cNvPr id="96" name="Google Shape;96;p1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 rot="-2564288">
            <a:off x="4108175" y="4020555"/>
            <a:ext cx="915720" cy="9431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293"/>
    </mc:Choice>
    <mc:Fallback xmlns="">
      <p:transition spd="slow" advTm="72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1000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8"/>
          <p:cNvSpPr txBox="1">
            <a:spLocks noGrp="1"/>
          </p:cNvSpPr>
          <p:nvPr>
            <p:ph type="subTitle" idx="1"/>
          </p:nvPr>
        </p:nvSpPr>
        <p:spPr>
          <a:xfrm>
            <a:off x="265500" y="724200"/>
            <a:ext cx="3171600" cy="361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Class workshops begin too! / Los talleres empezaron también! 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457200" lvl="0" indent="-381000" algn="ctr" rtl="0">
              <a:spcBef>
                <a:spcPts val="0"/>
              </a:spcBef>
              <a:spcAft>
                <a:spcPts val="0"/>
              </a:spcAft>
              <a:buSzPts val="2400"/>
              <a:buChar char="-"/>
            </a:pPr>
            <a:r>
              <a:rPr lang="en"/>
              <a:t>Math Workshop / Taller de Mate</a:t>
            </a:r>
            <a:endParaRPr/>
          </a:p>
          <a:p>
            <a:pPr marL="457200" lvl="0" indent="-381000" algn="ctr" rtl="0">
              <a:spcBef>
                <a:spcPts val="0"/>
              </a:spcBef>
              <a:spcAft>
                <a:spcPts val="0"/>
              </a:spcAft>
              <a:buSzPts val="2400"/>
              <a:buChar char="-"/>
            </a:pPr>
            <a:r>
              <a:rPr lang="en"/>
              <a:t>Writing Workshop / Taller de Escritura</a:t>
            </a:r>
            <a:endParaRPr/>
          </a:p>
          <a:p>
            <a:pPr marL="457200" lvl="0" indent="-381000" algn="ctr" rtl="0">
              <a:spcBef>
                <a:spcPts val="0"/>
              </a:spcBef>
              <a:spcAft>
                <a:spcPts val="0"/>
              </a:spcAft>
              <a:buSzPts val="2400"/>
              <a:buChar char="-"/>
            </a:pPr>
            <a:r>
              <a:rPr lang="en"/>
              <a:t>Criminal Justice / Justicia Penal</a:t>
            </a:r>
            <a:endParaRPr/>
          </a:p>
        </p:txBody>
      </p:sp>
      <p:sp>
        <p:nvSpPr>
          <p:cNvPr id="102" name="Google Shape;102;p18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03" name="Google Shape;103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50900" y="569475"/>
            <a:ext cx="5339400" cy="4004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647"/>
    </mc:Choice>
    <mc:Fallback xmlns="">
      <p:transition spd="slow" advTm="96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Google Shape;108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19250" y="357188"/>
            <a:ext cx="5905500" cy="4429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460"/>
    </mc:Choice>
    <mc:Fallback xmlns="">
      <p:transition spd="slow" advTm="44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0"/>
          <p:cNvSpPr txBox="1">
            <a:spLocks noGrp="1"/>
          </p:cNvSpPr>
          <p:nvPr>
            <p:ph type="title"/>
          </p:nvPr>
        </p:nvSpPr>
        <p:spPr>
          <a:xfrm>
            <a:off x="265500" y="255000"/>
            <a:ext cx="3171600" cy="178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Documentary Time / Hora del Documentario</a:t>
            </a:r>
            <a:endParaRPr/>
          </a:p>
        </p:txBody>
      </p:sp>
      <p:sp>
        <p:nvSpPr>
          <p:cNvPr id="114" name="Google Shape;114;p20"/>
          <p:cNvSpPr txBox="1">
            <a:spLocks noGrp="1"/>
          </p:cNvSpPr>
          <p:nvPr>
            <p:ph type="subTitle" idx="1"/>
          </p:nvPr>
        </p:nvSpPr>
        <p:spPr>
          <a:xfrm>
            <a:off x="265500" y="2041200"/>
            <a:ext cx="3171600" cy="281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1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students got to learn more about how to take better care of our planet and the different actions that are being taken to do so / Los estudiantes aprendieron más sobre cómo cuidar mejor al planeta y las acciones que se están llevando a cabo para hacerlo</a:t>
            </a:r>
            <a:endParaRPr/>
          </a:p>
        </p:txBody>
      </p:sp>
      <p:sp>
        <p:nvSpPr>
          <p:cNvPr id="115" name="Google Shape;115;p20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16" name="Google Shape;116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75997" y="504723"/>
            <a:ext cx="5512129" cy="4134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431"/>
    </mc:Choice>
    <mc:Fallback xmlns="">
      <p:transition spd="slow" advTm="1043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1"/>
          <p:cNvSpPr txBox="1">
            <a:spLocks noGrp="1"/>
          </p:cNvSpPr>
          <p:nvPr>
            <p:ph type="title"/>
          </p:nvPr>
        </p:nvSpPr>
        <p:spPr>
          <a:xfrm>
            <a:off x="265500" y="304325"/>
            <a:ext cx="3105900" cy="178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Student Panel / Panel de estudiantes</a:t>
            </a:r>
            <a:endParaRPr/>
          </a:p>
        </p:txBody>
      </p:sp>
      <p:sp>
        <p:nvSpPr>
          <p:cNvPr id="122" name="Google Shape;122;p21"/>
          <p:cNvSpPr txBox="1">
            <a:spLocks noGrp="1"/>
          </p:cNvSpPr>
          <p:nvPr>
            <p:ph type="subTitle" idx="1"/>
          </p:nvPr>
        </p:nvSpPr>
        <p:spPr>
          <a:xfrm>
            <a:off x="265500" y="2090525"/>
            <a:ext cx="3105900" cy="2793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2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During this time, mentors got to share their stories and answer questions that students might have about college / Durante este tiempo, los mentores pudieron compartir sus historias con los estudiantes y también respondieron sus preguntas acerca de la universidad</a:t>
            </a:r>
            <a:endParaRPr/>
          </a:p>
        </p:txBody>
      </p:sp>
      <p:sp>
        <p:nvSpPr>
          <p:cNvPr id="123" name="Google Shape;123;p21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124" name="Google Shape;124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76975" y="483075"/>
            <a:ext cx="5364200" cy="4023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524"/>
    </mc:Choice>
    <mc:Fallback xmlns="">
      <p:transition spd="slow" advTm="1352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4"/>
</p:tagLst>
</file>

<file path=ppt/theme/theme1.xml><?xml version="1.0" encoding="utf-8"?>
<a:theme xmlns:a="http://schemas.openxmlformats.org/drawingml/2006/main" name="Luxe">
  <a:themeElements>
    <a:clrScheme name="Luxe">
      <a:dk1>
        <a:srgbClr val="000000"/>
      </a:dk1>
      <a:lt1>
        <a:srgbClr val="FFFFFF"/>
      </a:lt1>
      <a:dk2>
        <a:srgbClr val="B7B7B7"/>
      </a:dk2>
      <a:lt2>
        <a:srgbClr val="CCA677"/>
      </a:lt2>
      <a:accent1>
        <a:srgbClr val="5D4037"/>
      </a:accent1>
      <a:accent2>
        <a:srgbClr val="455A64"/>
      </a:accent2>
      <a:accent3>
        <a:srgbClr val="57BB8A"/>
      </a:accent3>
      <a:accent4>
        <a:srgbClr val="78909C"/>
      </a:accent4>
      <a:accent5>
        <a:srgbClr val="607D8B"/>
      </a:accent5>
      <a:accent6>
        <a:srgbClr val="DCE755"/>
      </a:accent6>
      <a:hlink>
        <a:srgbClr val="607D8B"/>
      </a:hlink>
      <a:folHlink>
        <a:srgbClr val="607D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On-screen Show (16:9)</PresentationFormat>
  <Slides>21</Slides>
  <Notes>21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Luxe</vt:lpstr>
      <vt:lpstr>GANAS 2022</vt:lpstr>
      <vt:lpstr>1st Day / 1er Día</vt:lpstr>
      <vt:lpstr>PowerPoint Presentation</vt:lpstr>
      <vt:lpstr>2nd Day / 2do Día</vt:lpstr>
      <vt:lpstr>PowerPoint Presentation</vt:lpstr>
      <vt:lpstr>PowerPoint Presentation</vt:lpstr>
      <vt:lpstr>PowerPoint Presentation</vt:lpstr>
      <vt:lpstr>Documentary Time / Hora del Documentario</vt:lpstr>
      <vt:lpstr>Student Panel / Panel de estudiantes</vt:lpstr>
      <vt:lpstr>PowerPoint Presentation</vt:lpstr>
      <vt:lpstr>3rd Day / 3er Día</vt:lpstr>
      <vt:lpstr>Fire Education / Educación sobre incendios</vt:lpstr>
      <vt:lpstr>PowerPoint Presentation</vt:lpstr>
      <vt:lpstr>PowerPoint Presentation</vt:lpstr>
      <vt:lpstr>PowerPoint Presentation</vt:lpstr>
      <vt:lpstr>More Workshops / Más Talleres</vt:lpstr>
      <vt:lpstr>PowerPoint Presentation</vt:lpstr>
      <vt:lpstr>PowerPoint Presentation</vt:lpstr>
      <vt:lpstr>PowerPoint Presentation</vt:lpstr>
      <vt:lpstr>PowerPoint Presentation</vt:lpstr>
      <vt:lpstr>THANK YOU to everyone who made GANAS 2022 possible! / GRACIAS a todos los que hicieron GANAS 2022 posible!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GANAS 2022</dc:title>
  <cp:revision>3</cp:revision>
  <dcterms:modified xsi:type="dcterms:W3CDTF">2022-09-08T21:28:22Z</dcterms:modified>
</cp:coreProperties>
</file>